
<file path=[Content_Types].xml><?xml version="1.0" encoding="utf-8"?>
<Types xmlns="http://schemas.openxmlformats.org/package/2006/content-types">
  <Default Extension="gif" ContentType="image/gif"/>
  <Default Extension="jpeg" ContentType="image/jpeg"/>
  <Default Extension="jpg" ContentType="image/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5.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6.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2"/>
  </p:notesMasterIdLst>
  <p:sldIdLst>
    <p:sldId id="256" r:id="rId2"/>
    <p:sldId id="279" r:id="rId3"/>
    <p:sldId id="280" r:id="rId4"/>
    <p:sldId id="281" r:id="rId5"/>
    <p:sldId id="282" r:id="rId6"/>
    <p:sldId id="283" r:id="rId7"/>
    <p:sldId id="284" r:id="rId8"/>
    <p:sldId id="285" r:id="rId9"/>
    <p:sldId id="286" r:id="rId10"/>
    <p:sldId id="287" r:id="rId11"/>
    <p:sldId id="288" r:id="rId12"/>
    <p:sldId id="289" r:id="rId13"/>
    <p:sldId id="257" r:id="rId14"/>
    <p:sldId id="258"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5" r:id="rId29"/>
    <p:sldId id="276" r:id="rId30"/>
    <p:sldId id="277" r:id="rId31"/>
    <p:sldId id="274" r:id="rId32"/>
    <p:sldId id="290" r:id="rId33"/>
    <p:sldId id="291" r:id="rId34"/>
    <p:sldId id="259" r:id="rId35"/>
    <p:sldId id="292" r:id="rId36"/>
    <p:sldId id="260"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278"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724" r:id="rId105"/>
    <p:sldId id="725" r:id="rId106"/>
    <p:sldId id="841" r:id="rId107"/>
    <p:sldId id="729" r:id="rId108"/>
    <p:sldId id="842" r:id="rId109"/>
    <p:sldId id="843" r:id="rId110"/>
    <p:sldId id="844" r:id="rId111"/>
    <p:sldId id="845" r:id="rId112"/>
    <p:sldId id="846" r:id="rId113"/>
    <p:sldId id="847" r:id="rId114"/>
    <p:sldId id="848" r:id="rId115"/>
    <p:sldId id="849" r:id="rId116"/>
    <p:sldId id="850" r:id="rId117"/>
    <p:sldId id="851" r:id="rId118"/>
    <p:sldId id="853" r:id="rId119"/>
    <p:sldId id="854" r:id="rId120"/>
    <p:sldId id="855" r:id="rId121"/>
    <p:sldId id="856" r:id="rId122"/>
    <p:sldId id="857" r:id="rId123"/>
    <p:sldId id="858" r:id="rId124"/>
    <p:sldId id="859" r:id="rId125"/>
    <p:sldId id="860" r:id="rId126"/>
    <p:sldId id="861" r:id="rId127"/>
    <p:sldId id="862" r:id="rId128"/>
    <p:sldId id="863" r:id="rId129"/>
    <p:sldId id="864" r:id="rId130"/>
    <p:sldId id="865" r:id="rId131"/>
    <p:sldId id="866" r:id="rId132"/>
    <p:sldId id="867" r:id="rId133"/>
    <p:sldId id="868" r:id="rId134"/>
    <p:sldId id="869" r:id="rId135"/>
    <p:sldId id="870" r:id="rId136"/>
    <p:sldId id="871" r:id="rId137"/>
    <p:sldId id="872" r:id="rId138"/>
    <p:sldId id="873" r:id="rId139"/>
    <p:sldId id="874" r:id="rId140"/>
    <p:sldId id="875" r:id="rId141"/>
    <p:sldId id="876" r:id="rId142"/>
    <p:sldId id="877" r:id="rId143"/>
    <p:sldId id="878" r:id="rId144"/>
    <p:sldId id="879" r:id="rId145"/>
    <p:sldId id="880" r:id="rId146"/>
    <p:sldId id="881" r:id="rId147"/>
    <p:sldId id="882" r:id="rId148"/>
    <p:sldId id="883" r:id="rId149"/>
    <p:sldId id="884" r:id="rId150"/>
    <p:sldId id="885" r:id="rId151"/>
    <p:sldId id="886" r:id="rId152"/>
    <p:sldId id="887" r:id="rId153"/>
    <p:sldId id="888" r:id="rId154"/>
    <p:sldId id="889" r:id="rId155"/>
    <p:sldId id="890" r:id="rId156"/>
    <p:sldId id="891" r:id="rId157"/>
    <p:sldId id="892" r:id="rId158"/>
    <p:sldId id="893" r:id="rId159"/>
    <p:sldId id="894" r:id="rId160"/>
    <p:sldId id="895" r:id="rId16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92789" autoAdjust="0"/>
  </p:normalViewPr>
  <p:slideViewPr>
    <p:cSldViewPr snapToGrid="0">
      <p:cViewPr varScale="1">
        <p:scale>
          <a:sx n="112" d="100"/>
          <a:sy n="112" d="100"/>
        </p:scale>
        <p:origin x="600"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images.toolbox.com/wp-content/uploads/2021/08/26123909/DevOps-Lifecycle.pn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intellipaat.com/blog/what-is-devops-lifecycle-and-proces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geeksforgeeks.org/how-devops-work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scikey.ai/read-blog/540_devops-for-aws-cloud-management.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geeksforgeeks.org/how-devops-work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blog.devops4me.com/content/images/2020/08/DevOps-timeline-1.jp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addteq.com/blog/2019/11/kanban-vs-scrum-lets-understand-the-differenc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simpat.tech/wp-content/uploads/2021/09/devops-architecture-diagram.jp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pqatesting.com/wp-content/uploads/2020/11/The-DevOps-Tool-Ecosystem.pn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martbear.com/blog/devops-testing-strategy-best-practices-tool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2908q01vomqb2.cloudfront.net/7719a1c782a1ba91c031a682a0a2f8658209adbf/2021/02/10/Figure1-3.png"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24thphoto.com/advantages-and-disadvantages-of-devop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ev.to/techparida/how-to-build-a-ci-cd-pipeline-in-aws-using-codecommit-codedeploy-codepipeline-hands-on-58c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aws.amazon.com/codebuild/latest/userguide/concepts.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medium.com/hackernoon/continuous-deployment-with-aws-codedeploy-github-d1eb97550b82"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2908q01vomqb2.cloudfront.net/7719a1c782a1ba91c031a682a0a2f8658209adbf/2018/01/11/k8s-code.pn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 The learning outcome</a:t>
            </a:r>
            <a:endParaRPr/>
          </a:p>
          <a:p>
            <a:pPr marL="0" lvl="0" indent="0" algn="l" rtl="0">
              <a:spcBef>
                <a:spcPts val="0"/>
              </a:spcBef>
              <a:spcAft>
                <a:spcPts val="0"/>
              </a:spcAft>
              <a:buNone/>
            </a:pPr>
            <a:r>
              <a:rPr lang="en"/>
              <a:t>Subtitle - Duration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95331817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0473080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8730674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57427153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3625226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the parent topics one by one. This particular learning outcome has 4 parent topics.</a:t>
            </a:r>
            <a:endParaRPr/>
          </a:p>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07627329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98236479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4997300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225304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8977351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60911438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88334666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7272736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59327618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30620050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1465348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97251678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68840061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98624152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642342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5092521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9833386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57009541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1799053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74649514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92260233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7810109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79781958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4553272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69927290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595783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Mention the parent topics one by one. This particular learning outcome has 2 parent topics.</a:t>
            </a:r>
            <a:endParaRPr dirty="0"/>
          </a:p>
          <a:p>
            <a:pPr marL="0" lvl="0" indent="0" algn="l" rtl="0">
              <a:spcBef>
                <a:spcPts val="0"/>
              </a:spcBef>
              <a:spcAft>
                <a:spcPts val="0"/>
              </a:spcAft>
              <a:buNone/>
            </a:pPr>
            <a:endParaRPr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11799966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12359985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2234721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1773399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85037779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92488919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86322642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4304051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1130331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240208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640848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90263749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33761825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97564668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06942062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84733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of Subtopic</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DevOps is about removing the barriers between traditionally siloed teams, development and operations. Under a DevOps model, development and operations teams work together across the entire software application life cycle, from development and test through deployment to operations.</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178151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Subtitle - </a:t>
            </a:r>
            <a:r>
              <a:rPr lang="en-IN" dirty="0"/>
              <a:t>Subtopic of Subtopic</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Code: </a:t>
            </a:r>
          </a:p>
          <a:p>
            <a:pPr marL="0" lvl="0" indent="0" algn="l" rtl="0">
              <a:spcBef>
                <a:spcPts val="0"/>
              </a:spcBef>
              <a:spcAft>
                <a:spcPts val="0"/>
              </a:spcAft>
              <a:buNone/>
            </a:pPr>
            <a:r>
              <a:rPr lang="en-IN" dirty="0"/>
              <a:t>The first step in the DevOps life cycle is coding, where developers build the code on any platform</a:t>
            </a:r>
          </a:p>
          <a:p>
            <a:pPr marL="0" lvl="0" indent="0" algn="l" rtl="0">
              <a:spcBef>
                <a:spcPts val="0"/>
              </a:spcBef>
              <a:spcAft>
                <a:spcPts val="0"/>
              </a:spcAft>
              <a:buNone/>
            </a:pPr>
            <a:r>
              <a:rPr lang="en-IN" b="1" dirty="0"/>
              <a:t>Build: </a:t>
            </a:r>
          </a:p>
          <a:p>
            <a:pPr marL="0" lvl="0" indent="0" algn="l" rtl="0">
              <a:spcBef>
                <a:spcPts val="0"/>
              </a:spcBef>
              <a:spcAft>
                <a:spcPts val="0"/>
              </a:spcAft>
              <a:buNone/>
            </a:pPr>
            <a:r>
              <a:rPr lang="en-IN" dirty="0"/>
              <a:t>Developers build the version of their program in any extension depending upon the language they are using</a:t>
            </a:r>
          </a:p>
          <a:p>
            <a:pPr marL="0" lvl="0" indent="0" algn="l" rtl="0">
              <a:spcBef>
                <a:spcPts val="0"/>
              </a:spcBef>
              <a:spcAft>
                <a:spcPts val="0"/>
              </a:spcAft>
              <a:buNone/>
            </a:pPr>
            <a:r>
              <a:rPr lang="en-IN" b="1" dirty="0"/>
              <a:t>Test:</a:t>
            </a:r>
          </a:p>
          <a:p>
            <a:pPr marL="0" lvl="0" indent="0" algn="l" rtl="0">
              <a:spcBef>
                <a:spcPts val="0"/>
              </a:spcBef>
              <a:spcAft>
                <a:spcPts val="0"/>
              </a:spcAft>
              <a:buNone/>
            </a:pPr>
            <a:r>
              <a:rPr lang="en-IN" dirty="0"/>
              <a:t> For DevOps to be successful, the testing process must be automated using any automation tool like Selenium</a:t>
            </a:r>
          </a:p>
          <a:p>
            <a:pPr marL="0" lvl="0" indent="0" algn="l" rtl="0">
              <a:spcBef>
                <a:spcPts val="0"/>
              </a:spcBef>
              <a:spcAft>
                <a:spcPts val="0"/>
              </a:spcAft>
              <a:buNone/>
            </a:pPr>
            <a:r>
              <a:rPr lang="en-IN" b="1" dirty="0"/>
              <a:t>Release:</a:t>
            </a:r>
          </a:p>
          <a:p>
            <a:pPr marL="0" lvl="0" indent="0" algn="l" rtl="0">
              <a:spcBef>
                <a:spcPts val="0"/>
              </a:spcBef>
              <a:spcAft>
                <a:spcPts val="0"/>
              </a:spcAft>
              <a:buNone/>
            </a:pPr>
            <a:r>
              <a:rPr lang="en-IN" dirty="0"/>
              <a:t>A process for managing, planning, scheduling, and controlling the build in different environments after testing and before deployment</a:t>
            </a:r>
          </a:p>
          <a:p>
            <a:pPr marL="0" lvl="0" indent="0" algn="l" rtl="0">
              <a:spcBef>
                <a:spcPts val="0"/>
              </a:spcBef>
              <a:spcAft>
                <a:spcPts val="0"/>
              </a:spcAft>
              <a:buNone/>
            </a:pPr>
            <a:r>
              <a:rPr lang="en-IN" b="1" dirty="0"/>
              <a:t>Deploy: </a:t>
            </a:r>
          </a:p>
          <a:p>
            <a:pPr marL="0" lvl="0" indent="0" algn="l" rtl="0">
              <a:spcBef>
                <a:spcPts val="0"/>
              </a:spcBef>
              <a:spcAft>
                <a:spcPts val="0"/>
              </a:spcAft>
              <a:buNone/>
            </a:pPr>
            <a:r>
              <a:rPr lang="en-IN" dirty="0"/>
              <a:t>This phase gets all artifacts/code files of the application ready and deploys/executes them on the server</a:t>
            </a:r>
          </a:p>
          <a:p>
            <a:pPr marL="0" lvl="0" indent="0" algn="l" rtl="0">
              <a:spcBef>
                <a:spcPts val="0"/>
              </a:spcBef>
              <a:spcAft>
                <a:spcPts val="0"/>
              </a:spcAft>
              <a:buNone/>
            </a:pPr>
            <a:r>
              <a:rPr lang="en-IN" b="1" dirty="0"/>
              <a:t>Operate: </a:t>
            </a:r>
          </a:p>
          <a:p>
            <a:pPr marL="0" lvl="0" indent="0" algn="l" rtl="0">
              <a:spcBef>
                <a:spcPts val="0"/>
              </a:spcBef>
              <a:spcAft>
                <a:spcPts val="0"/>
              </a:spcAft>
              <a:buNone/>
            </a:pPr>
            <a:r>
              <a:rPr lang="en-IN" dirty="0"/>
              <a:t>The application is run after its deployment, where clients use it in real-world scenarios.</a:t>
            </a:r>
          </a:p>
          <a:p>
            <a:pPr marL="0" lvl="0" indent="0" algn="l" rtl="0">
              <a:spcBef>
                <a:spcPts val="0"/>
              </a:spcBef>
              <a:spcAft>
                <a:spcPts val="0"/>
              </a:spcAft>
              <a:buNone/>
            </a:pPr>
            <a:r>
              <a:rPr lang="en-IN" b="1" dirty="0"/>
              <a:t>Monitor: </a:t>
            </a:r>
          </a:p>
          <a:p>
            <a:pPr marL="0" lvl="0" indent="0" algn="l" rtl="0">
              <a:spcBef>
                <a:spcPts val="0"/>
              </a:spcBef>
              <a:spcAft>
                <a:spcPts val="0"/>
              </a:spcAft>
              <a:buNone/>
            </a:pPr>
            <a:r>
              <a:rPr lang="en-IN" dirty="0"/>
              <a:t>This phase helps in providing crucial information that basically helps ensure service uptime and optimal performance</a:t>
            </a:r>
          </a:p>
          <a:p>
            <a:pPr marL="0" lvl="0" indent="0" algn="l" rtl="0">
              <a:spcBef>
                <a:spcPts val="0"/>
              </a:spcBef>
              <a:spcAft>
                <a:spcPts val="0"/>
              </a:spcAft>
              <a:buNone/>
            </a:pPr>
            <a:r>
              <a:rPr lang="en-IN" b="1" dirty="0"/>
              <a:t>Plan: </a:t>
            </a:r>
          </a:p>
          <a:p>
            <a:pPr marL="0" lvl="0" indent="0" algn="l" rtl="0">
              <a:spcBef>
                <a:spcPts val="0"/>
              </a:spcBef>
              <a:spcAft>
                <a:spcPts val="0"/>
              </a:spcAft>
              <a:buNone/>
            </a:pPr>
            <a:r>
              <a:rPr lang="en-IN" dirty="0"/>
              <a:t>The planning stage gathers information from the monitoring stage and, as per feedback, implements the changes for better performance</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IN" dirty="0">
                <a:hlinkClick r:id="rId3"/>
              </a:rPr>
              <a:t>https://pimages.toolbox.com/wp-content/uploads/2021/08/26123909/DevOps-Lifecycle.png</a:t>
            </a:r>
            <a:endParaRPr lang="en-IN" dirty="0"/>
          </a:p>
        </p:txBody>
      </p:sp>
    </p:spTree>
    <p:extLst>
      <p:ext uri="{BB962C8B-B14F-4D97-AF65-F5344CB8AC3E}">
        <p14:creationId xmlns:p14="http://schemas.microsoft.com/office/powerpoint/2010/main" val="3527605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Subtitle - </a:t>
            </a:r>
            <a:r>
              <a:rPr lang="en-IN" dirty="0"/>
              <a:t>Subtopic of Subtopic</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b="1" dirty="0"/>
              <a:t>Different Lifecycle Srages</a:t>
            </a:r>
          </a:p>
          <a:p>
            <a:pPr marL="0" lvl="0" indent="0" algn="l" rtl="0">
              <a:spcBef>
                <a:spcPts val="0"/>
              </a:spcBef>
              <a:spcAft>
                <a:spcPts val="0"/>
              </a:spcAft>
              <a:buNone/>
            </a:pPr>
            <a:endParaRPr lang="en" dirty="0"/>
          </a:p>
          <a:p>
            <a:pPr marL="0" lvl="0" indent="0" algn="l" rtl="0">
              <a:spcBef>
                <a:spcPts val="0"/>
              </a:spcBef>
              <a:spcAft>
                <a:spcPts val="0"/>
              </a:spcAft>
              <a:buNone/>
            </a:pPr>
            <a:r>
              <a:rPr lang="en-IN" b="1" dirty="0"/>
              <a:t>Continuous Development</a:t>
            </a:r>
          </a:p>
          <a:p>
            <a:pPr marL="0" lvl="0" indent="0" algn="l" rtl="0">
              <a:spcBef>
                <a:spcPts val="0"/>
              </a:spcBef>
              <a:spcAft>
                <a:spcPts val="0"/>
              </a:spcAft>
              <a:buNone/>
            </a:pPr>
            <a:r>
              <a:rPr lang="en-IN" dirty="0"/>
              <a:t>The continuous development phase involves planning and coding the product the team is developing. In this phase of the DevOps lifecycle, the vision and goal of the project are set, and developers start to code. The integration of development and operations teams helps in planning the work accordingly, increasing the productivity of the team. In this phase, they use tools, such as Git, CVS, Slack, etc.</a:t>
            </a:r>
          </a:p>
          <a:p>
            <a:pPr marL="0" lvl="0" indent="0" algn="l" rtl="0">
              <a:spcBef>
                <a:spcPts val="0"/>
              </a:spcBef>
              <a:spcAft>
                <a:spcPts val="0"/>
              </a:spcAft>
              <a:buNone/>
            </a:pPr>
            <a:r>
              <a:rPr lang="en-IN" b="1" dirty="0"/>
              <a:t>Continuous Integration</a:t>
            </a:r>
          </a:p>
          <a:p>
            <a:pPr marL="0" lvl="0" indent="0" algn="l" rtl="0">
              <a:spcBef>
                <a:spcPts val="0"/>
              </a:spcBef>
              <a:spcAft>
                <a:spcPts val="0"/>
              </a:spcAft>
              <a:buNone/>
            </a:pPr>
            <a:r>
              <a:rPr lang="en-IN" dirty="0"/>
              <a:t>In the continuous integration phase, the source code in the central repository is regularly updated by developers. This phase not only involves compilation but also unit testing, integration testing, code review, and the packaging of the code written by the developers. The tools used in this DevOps process are Jenkins, GitLab, etc.</a:t>
            </a:r>
          </a:p>
          <a:p>
            <a:pPr marL="0" lvl="0" indent="0" algn="l" rtl="0">
              <a:spcBef>
                <a:spcPts val="0"/>
              </a:spcBef>
              <a:spcAft>
                <a:spcPts val="0"/>
              </a:spcAft>
              <a:buNone/>
            </a:pPr>
            <a:r>
              <a:rPr lang="en-IN" b="1" dirty="0"/>
              <a:t>Continuous Testing</a:t>
            </a:r>
          </a:p>
          <a:p>
            <a:pPr marL="0" lvl="0" indent="0" algn="l" rtl="0">
              <a:spcBef>
                <a:spcPts val="0"/>
              </a:spcBef>
              <a:spcAft>
                <a:spcPts val="0"/>
              </a:spcAft>
              <a:buNone/>
            </a:pPr>
            <a:r>
              <a:rPr lang="en-IN" dirty="0"/>
              <a:t>In the continuous testing phase, the code written by developers is sent to testers where they use automated tools to test it for bugs. The beauty of this phase is that they can schedule to run the tests automatically at a predefined time. The report generated in this phase is sent back to the developers where they make necessary updates to the code to remove the bugs.</a:t>
            </a:r>
          </a:p>
          <a:p>
            <a:pPr marL="0" lvl="0" indent="0" algn="l" rtl="0">
              <a:spcBef>
                <a:spcPts val="0"/>
              </a:spcBef>
              <a:spcAft>
                <a:spcPts val="0"/>
              </a:spcAft>
              <a:buNone/>
            </a:pPr>
            <a:r>
              <a:rPr lang="en-IN" dirty="0"/>
              <a:t>The tools used in this DevOps process are JUnit (to test the Java code), Selenium, and Docker to simulate a test environment in a container so that the rest of the code is not disturbed.</a:t>
            </a:r>
          </a:p>
          <a:p>
            <a:pPr marL="0" lvl="0" indent="0" algn="l" rtl="0">
              <a:spcBef>
                <a:spcPts val="0"/>
              </a:spcBef>
              <a:spcAft>
                <a:spcPts val="0"/>
              </a:spcAft>
              <a:buNone/>
            </a:pPr>
            <a:r>
              <a:rPr lang="en-IN" b="1" dirty="0"/>
              <a:t>Continuous Monitoring</a:t>
            </a:r>
          </a:p>
          <a:p>
            <a:pPr marL="0" lvl="0" indent="0" algn="l" rtl="0">
              <a:spcBef>
                <a:spcPts val="0"/>
              </a:spcBef>
              <a:spcAft>
                <a:spcPts val="0"/>
              </a:spcAft>
              <a:buNone/>
            </a:pPr>
            <a:r>
              <a:rPr lang="en-IN" dirty="0"/>
              <a:t>The continuous monitoring phase involves monitoring the health, performance, and reliability of the application or code, as well as the infrastructure, as the phases move from development to deployment. The tools used in this phase are Nagios, Sensu, etc.</a:t>
            </a:r>
          </a:p>
          <a:p>
            <a:pPr marL="0" lvl="0" indent="0" algn="l" rtl="0">
              <a:spcBef>
                <a:spcPts val="0"/>
              </a:spcBef>
              <a:spcAft>
                <a:spcPts val="0"/>
              </a:spcAft>
              <a:buNone/>
            </a:pPr>
            <a:r>
              <a:rPr lang="en-IN" b="1" dirty="0"/>
              <a:t>Continuous Feedback</a:t>
            </a:r>
          </a:p>
          <a:p>
            <a:pPr marL="0" lvl="0" indent="0" algn="l" rtl="0">
              <a:spcBef>
                <a:spcPts val="0"/>
              </a:spcBef>
              <a:spcAft>
                <a:spcPts val="0"/>
              </a:spcAft>
              <a:buNone/>
            </a:pPr>
            <a:r>
              <a:rPr lang="en-IN" dirty="0"/>
              <a:t>In the continuous feedback phase of the DevOps lifecycle, the evaluation of the effect of each release on the user experience takes place, and this evaluation is reported back to the team to improve the future releases</a:t>
            </a:r>
          </a:p>
          <a:p>
            <a:pPr marL="0" lvl="0" indent="0" algn="l" rtl="0">
              <a:spcBef>
                <a:spcPts val="0"/>
              </a:spcBef>
              <a:spcAft>
                <a:spcPts val="0"/>
              </a:spcAft>
              <a:buNone/>
            </a:pPr>
            <a:r>
              <a:rPr lang="en-IN" b="1" dirty="0"/>
              <a:t>Continuous Deployment</a:t>
            </a:r>
          </a:p>
          <a:p>
            <a:pPr marL="0" lvl="0" indent="0" algn="l" rtl="0">
              <a:spcBef>
                <a:spcPts val="0"/>
              </a:spcBef>
              <a:spcAft>
                <a:spcPts val="0"/>
              </a:spcAft>
              <a:buNone/>
            </a:pPr>
            <a:r>
              <a:rPr lang="en-IN" dirty="0"/>
              <a:t>In the continuous deployment phase of the DevOps lifecycle, the application is deployed on the production server to make it available for the intended users. The tools used in this phase are AWS </a:t>
            </a:r>
            <a:r>
              <a:rPr lang="en-IN" dirty="0" err="1"/>
              <a:t>CodeDeploy</a:t>
            </a:r>
            <a:r>
              <a:rPr lang="en-IN" dirty="0"/>
              <a:t>, Octopus Deploy, Jenkins, etc.</a:t>
            </a:r>
          </a:p>
          <a:p>
            <a:pPr marL="0" lvl="0" indent="0" algn="l" rtl="0">
              <a:spcBef>
                <a:spcPts val="0"/>
              </a:spcBef>
              <a:spcAft>
                <a:spcPts val="0"/>
              </a:spcAft>
              <a:buNone/>
            </a:pPr>
            <a:r>
              <a:rPr lang="en-IN" b="1" dirty="0"/>
              <a:t>Continuous Operations</a:t>
            </a:r>
          </a:p>
          <a:p>
            <a:pPr marL="0" lvl="0" indent="0" algn="l" rtl="0">
              <a:spcBef>
                <a:spcPts val="0"/>
              </a:spcBef>
              <a:spcAft>
                <a:spcPts val="0"/>
              </a:spcAft>
              <a:buNone/>
            </a:pPr>
            <a:r>
              <a:rPr lang="en-IN" dirty="0"/>
              <a:t>The continuous operations phase involves the reduction or elimination of planned downtime like scheduled maintenance. The goal of this phase is to increase the uptime or the time the users can use the application. Companies use container management systems like Kubernetes or Swarm in this phase.</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Reference: </a:t>
            </a:r>
            <a:endParaRPr dirty="0"/>
          </a:p>
          <a:p>
            <a:pPr marL="0" indent="0">
              <a:spcAft>
                <a:spcPts val="1600"/>
              </a:spcAft>
              <a:buNone/>
            </a:pPr>
            <a:r>
              <a:rPr lang="en-IN" dirty="0">
                <a:hlinkClick r:id="rId3"/>
              </a:rPr>
              <a:t>https://intellipaat.com/blog/what-is-devops-lifecycle-and-process/</a:t>
            </a:r>
            <a:endParaRPr lang="en-IN" dirty="0"/>
          </a:p>
          <a:p>
            <a:pPr marL="0" indent="0">
              <a:spcAft>
                <a:spcPts val="1600"/>
              </a:spcAft>
              <a:buNone/>
            </a:pPr>
            <a:endParaRPr lang="en-IN" dirty="0"/>
          </a:p>
        </p:txBody>
      </p:sp>
    </p:spTree>
    <p:extLst>
      <p:ext uri="{BB962C8B-B14F-4D97-AF65-F5344CB8AC3E}">
        <p14:creationId xmlns:p14="http://schemas.microsoft.com/office/powerpoint/2010/main" val="6638710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a:t>
            </a:r>
            <a:r>
              <a:rPr lang="en-IN" dirty="0"/>
              <a:t>Subtopic of Subtopic</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1. Continuous Development:</a:t>
            </a:r>
          </a:p>
          <a:p>
            <a:pPr marL="0" lvl="0" indent="0" algn="l" rtl="0">
              <a:spcBef>
                <a:spcPts val="0"/>
              </a:spcBef>
              <a:spcAft>
                <a:spcPts val="0"/>
              </a:spcAft>
              <a:buNone/>
            </a:pPr>
            <a:r>
              <a:rPr lang="en-IN" b="0" dirty="0"/>
              <a:t>This stage involves committing code to version control tools such as Git or SVN for maintaining the different versions of the code, and tools like Ant, Maven, Gradle for building/packaging the code into an executable file that can be forwarded to the QAs for testing.</a:t>
            </a:r>
          </a:p>
          <a:p>
            <a:pPr marL="0" lvl="0" indent="0" algn="l" rtl="0">
              <a:spcBef>
                <a:spcPts val="0"/>
              </a:spcBef>
              <a:spcAft>
                <a:spcPts val="0"/>
              </a:spcAft>
              <a:buNone/>
            </a:pPr>
            <a:endParaRPr lang="en-IN" b="0" dirty="0"/>
          </a:p>
          <a:p>
            <a:pPr marL="0" lvl="0" indent="0" algn="l" rtl="0">
              <a:spcBef>
                <a:spcPts val="0"/>
              </a:spcBef>
              <a:spcAft>
                <a:spcPts val="0"/>
              </a:spcAft>
              <a:buNone/>
            </a:pPr>
            <a:r>
              <a:rPr lang="en-IN" b="1" dirty="0"/>
              <a:t>2. Continuous Integration:</a:t>
            </a:r>
          </a:p>
          <a:p>
            <a:pPr marL="0" lvl="0" indent="0" algn="l" rtl="0">
              <a:spcBef>
                <a:spcPts val="0"/>
              </a:spcBef>
              <a:spcAft>
                <a:spcPts val="0"/>
              </a:spcAft>
              <a:buNone/>
            </a:pPr>
            <a:r>
              <a:rPr lang="en-IN" b="0" dirty="0"/>
              <a:t>The stage is a critical point in the whole DevOps Lifecycle. It deals with integrating the different stages of the DevOps lifecycle and is, therefore, the key in automating the whole DevOps Process.</a:t>
            </a:r>
          </a:p>
          <a:p>
            <a:pPr marL="0" lvl="0" indent="0" algn="l" rtl="0">
              <a:spcBef>
                <a:spcPts val="0"/>
              </a:spcBef>
              <a:spcAft>
                <a:spcPts val="0"/>
              </a:spcAft>
              <a:buNone/>
            </a:pPr>
            <a:endParaRPr lang="en-IN" b="0" dirty="0"/>
          </a:p>
          <a:p>
            <a:pPr marL="0" lvl="0" indent="0" algn="l" rtl="0">
              <a:spcBef>
                <a:spcPts val="0"/>
              </a:spcBef>
              <a:spcAft>
                <a:spcPts val="0"/>
              </a:spcAft>
              <a:buNone/>
            </a:pPr>
            <a:r>
              <a:rPr lang="en-IN" b="1" dirty="0"/>
              <a:t>3. Continuous Deployment:</a:t>
            </a:r>
          </a:p>
          <a:p>
            <a:pPr marL="0" lvl="0" indent="0" algn="l" rtl="0">
              <a:spcBef>
                <a:spcPts val="0"/>
              </a:spcBef>
              <a:spcAft>
                <a:spcPts val="0"/>
              </a:spcAft>
              <a:buNone/>
            </a:pPr>
            <a:r>
              <a:rPr lang="en-IN" b="0" dirty="0"/>
              <a:t>In this stage the code is built, the environment or the application is containerized and is pushed onto the desired server. The key processes in this stage are Configuration Management, Virtualization, and Containerization.</a:t>
            </a:r>
          </a:p>
          <a:p>
            <a:pPr marL="0" lvl="0" indent="0" algn="l" rtl="0">
              <a:spcBef>
                <a:spcPts val="0"/>
              </a:spcBef>
              <a:spcAft>
                <a:spcPts val="0"/>
              </a:spcAft>
              <a:buNone/>
            </a:pPr>
            <a:endParaRPr lang="en-IN" b="0" dirty="0"/>
          </a:p>
          <a:p>
            <a:pPr marL="0" lvl="0" indent="0" algn="l" rtl="0">
              <a:spcBef>
                <a:spcPts val="0"/>
              </a:spcBef>
              <a:spcAft>
                <a:spcPts val="0"/>
              </a:spcAft>
              <a:buNone/>
            </a:pPr>
            <a:r>
              <a:rPr lang="en-IN" b="1" dirty="0"/>
              <a:t>4. Continuous Testing:</a:t>
            </a:r>
          </a:p>
          <a:p>
            <a:pPr marL="0" lvl="0" indent="0" algn="l" rtl="0">
              <a:spcBef>
                <a:spcPts val="0"/>
              </a:spcBef>
              <a:spcAft>
                <a:spcPts val="0"/>
              </a:spcAft>
              <a:buNone/>
            </a:pPr>
            <a:r>
              <a:rPr lang="en-IN" b="0" dirty="0"/>
              <a:t>The stage deals with automated testing of the application pushed by the developer. If there is an error, the message is sent back to the integration tool, this tool, in turn, notifies the developer of the error, If the test was a success, the message is sent to Integration-tool which pushes the build on the production server.</a:t>
            </a:r>
          </a:p>
          <a:p>
            <a:pPr marL="0" lvl="0" indent="0" algn="l" rtl="0">
              <a:spcBef>
                <a:spcPts val="0"/>
              </a:spcBef>
              <a:spcAft>
                <a:spcPts val="0"/>
              </a:spcAft>
              <a:buNone/>
            </a:pPr>
            <a:endParaRPr lang="en-IN" b="0" dirty="0"/>
          </a:p>
          <a:p>
            <a:pPr marL="0" lvl="0" indent="0" algn="l" rtl="0">
              <a:spcBef>
                <a:spcPts val="0"/>
              </a:spcBef>
              <a:spcAft>
                <a:spcPts val="0"/>
              </a:spcAft>
              <a:buNone/>
            </a:pPr>
            <a:r>
              <a:rPr lang="en-IN" b="1" dirty="0"/>
              <a:t>5. Continuous Monitoring:</a:t>
            </a:r>
          </a:p>
          <a:p>
            <a:pPr marL="0" lvl="0" indent="0" algn="l" rtl="0">
              <a:spcBef>
                <a:spcPts val="0"/>
              </a:spcBef>
              <a:spcAft>
                <a:spcPts val="0"/>
              </a:spcAft>
              <a:buNone/>
            </a:pPr>
            <a:r>
              <a:rPr lang="en-IN" b="0" dirty="0"/>
              <a:t>The stage continuously monitors the deployed application for bugs or crashes. It can also be set up to collect user feedback. The collected data is then sent to the developers to improve the application.</a:t>
            </a:r>
          </a:p>
          <a:p>
            <a:pPr marL="0" lvl="0" indent="0" algn="l" rtl="0">
              <a:spcBef>
                <a:spcPts val="0"/>
              </a:spcBef>
              <a:spcAft>
                <a:spcPts val="0"/>
              </a:spcAft>
              <a:buNone/>
            </a:pPr>
            <a:endParaRPr lang="en-IN" b="1" dirty="0"/>
          </a:p>
          <a:p>
            <a:pPr marL="0" lvl="0" indent="0" algn="l" rtl="0">
              <a:spcBef>
                <a:spcPts val="0"/>
              </a:spcBef>
              <a:spcAft>
                <a:spcPts val="0"/>
              </a:spcAft>
              <a:buNone/>
            </a:pPr>
            <a:r>
              <a:rPr lang="en" dirty="0"/>
              <a:t>Reference: </a:t>
            </a:r>
            <a:endParaRPr dirty="0"/>
          </a:p>
          <a:p>
            <a:pPr marL="0" indent="0">
              <a:spcAft>
                <a:spcPts val="1600"/>
              </a:spcAft>
              <a:buNone/>
            </a:pPr>
            <a:r>
              <a:rPr lang="en-IN" dirty="0">
                <a:hlinkClick r:id="rId3"/>
              </a:rPr>
              <a:t>https://www.geeksforgeeks.org/how-devops-works/</a:t>
            </a:r>
            <a:endParaRPr lang="en-IN" dirty="0"/>
          </a:p>
          <a:p>
            <a:pPr marL="0" indent="0">
              <a:spcAft>
                <a:spcPts val="1600"/>
              </a:spcAft>
              <a:buNone/>
            </a:pPr>
            <a:endParaRPr lang="en-IN" dirty="0"/>
          </a:p>
        </p:txBody>
      </p:sp>
    </p:spTree>
    <p:extLst>
      <p:ext uri="{BB962C8B-B14F-4D97-AF65-F5344CB8AC3E}">
        <p14:creationId xmlns:p14="http://schemas.microsoft.com/office/powerpoint/2010/main" val="1997911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Subtitle - </a:t>
            </a:r>
            <a:r>
              <a:rPr lang="en-IN" dirty="0"/>
              <a:t>Subtopic of Subtopic</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Get Started Fast</a:t>
            </a:r>
          </a:p>
          <a:p>
            <a:pPr marL="0" lvl="0" indent="0" algn="l" rtl="0">
              <a:spcBef>
                <a:spcPts val="0"/>
              </a:spcBef>
              <a:spcAft>
                <a:spcPts val="0"/>
              </a:spcAft>
              <a:buNone/>
            </a:pPr>
            <a:r>
              <a:rPr lang="en-IN" b="0" dirty="0"/>
              <a:t>Each AWS service is ready to use if you have an AWS account. There is no setup required or software to install.</a:t>
            </a:r>
          </a:p>
          <a:p>
            <a:pPr marL="0" lvl="0" indent="0" algn="l" rtl="0">
              <a:spcBef>
                <a:spcPts val="0"/>
              </a:spcBef>
              <a:spcAft>
                <a:spcPts val="0"/>
              </a:spcAft>
              <a:buNone/>
            </a:pPr>
            <a:r>
              <a:rPr lang="en-IN" b="1" dirty="0"/>
              <a:t>Fully Managed Services</a:t>
            </a:r>
          </a:p>
          <a:p>
            <a:pPr marL="0" lvl="0" indent="0" algn="l" rtl="0">
              <a:spcBef>
                <a:spcPts val="0"/>
              </a:spcBef>
              <a:spcAft>
                <a:spcPts val="0"/>
              </a:spcAft>
              <a:buNone/>
            </a:pPr>
            <a:r>
              <a:rPr lang="en-IN" b="0" dirty="0"/>
              <a:t>These services can help you take advantage of AWS resources quicker. You can worry less about setting up, installing, and operating infrastructure on your own. This lets you focus on your core product.  </a:t>
            </a:r>
          </a:p>
          <a:p>
            <a:pPr marL="0" lvl="0" indent="0" algn="l" rtl="0">
              <a:spcBef>
                <a:spcPts val="0"/>
              </a:spcBef>
              <a:spcAft>
                <a:spcPts val="0"/>
              </a:spcAft>
              <a:buNone/>
            </a:pPr>
            <a:r>
              <a:rPr lang="en-IN" b="1" dirty="0"/>
              <a:t>Built for Scale</a:t>
            </a:r>
          </a:p>
          <a:p>
            <a:pPr marL="0" lvl="0" indent="0" algn="l" rtl="0">
              <a:spcBef>
                <a:spcPts val="0"/>
              </a:spcBef>
              <a:spcAft>
                <a:spcPts val="0"/>
              </a:spcAft>
              <a:buNone/>
            </a:pPr>
            <a:r>
              <a:rPr lang="en-IN" b="0" dirty="0"/>
              <a:t>You can manage a single instance or scale to thousands using AWS services. These services help you make the most of flexible compute resources by simplifying provisioning, configuration, and scaling.</a:t>
            </a:r>
          </a:p>
          <a:p>
            <a:pPr marL="0" lvl="0" indent="0" algn="l" rtl="0">
              <a:spcBef>
                <a:spcPts val="0"/>
              </a:spcBef>
              <a:spcAft>
                <a:spcPts val="0"/>
              </a:spcAft>
              <a:buNone/>
            </a:pPr>
            <a:r>
              <a:rPr lang="en-IN" b="1" dirty="0"/>
              <a:t>Programmable</a:t>
            </a:r>
          </a:p>
          <a:p>
            <a:pPr marL="0" lvl="0" indent="0" algn="l" rtl="0">
              <a:spcBef>
                <a:spcPts val="0"/>
              </a:spcBef>
              <a:spcAft>
                <a:spcPts val="0"/>
              </a:spcAft>
              <a:buNone/>
            </a:pPr>
            <a:r>
              <a:rPr lang="en-IN" b="0" dirty="0"/>
              <a:t>You have the option to use each service via the AWS Command Line Interface or through APIs and SDKs. You can also model and provision AWS resources and your entire AWS infrastructure using declarative AWS CloudFormation templates.</a:t>
            </a:r>
          </a:p>
          <a:p>
            <a:pPr marL="0" lvl="0" indent="0" algn="l" rtl="0">
              <a:spcBef>
                <a:spcPts val="0"/>
              </a:spcBef>
              <a:spcAft>
                <a:spcPts val="0"/>
              </a:spcAft>
              <a:buNone/>
            </a:pPr>
            <a:r>
              <a:rPr lang="en-IN" b="1" dirty="0"/>
              <a:t>Automation</a:t>
            </a:r>
          </a:p>
          <a:p>
            <a:pPr marL="0" lvl="0" indent="0" algn="l" rtl="0">
              <a:spcBef>
                <a:spcPts val="0"/>
              </a:spcBef>
              <a:spcAft>
                <a:spcPts val="0"/>
              </a:spcAft>
              <a:buNone/>
            </a:pPr>
            <a:r>
              <a:rPr lang="en-IN" b="0" dirty="0"/>
              <a:t>AWS helps you use automation so you can build faster and more efficiently. Using AWS services, you can automate manual tasks or processes such as deployments, development &amp; test workflows, container management, and configuration management.</a:t>
            </a:r>
          </a:p>
          <a:p>
            <a:pPr marL="0" lvl="0" indent="0" algn="l" rtl="0">
              <a:spcBef>
                <a:spcPts val="0"/>
              </a:spcBef>
              <a:spcAft>
                <a:spcPts val="0"/>
              </a:spcAft>
              <a:buNone/>
            </a:pPr>
            <a:r>
              <a:rPr lang="en-IN" b="1" dirty="0"/>
              <a:t>Secure</a:t>
            </a:r>
          </a:p>
          <a:p>
            <a:pPr marL="0" lvl="0" indent="0" algn="l" rtl="0">
              <a:spcBef>
                <a:spcPts val="0"/>
              </a:spcBef>
              <a:spcAft>
                <a:spcPts val="0"/>
              </a:spcAft>
              <a:buNone/>
            </a:pPr>
            <a:r>
              <a:rPr lang="en-IN" b="0" dirty="0"/>
              <a:t>Use AWS Identity and Access Management (IAM) to set user permissions and policies. This gives you granular control over who can access your resources and how they access those resources.</a:t>
            </a:r>
          </a:p>
          <a:p>
            <a:pPr marL="0" lvl="0" indent="0" algn="l" rtl="0">
              <a:spcBef>
                <a:spcPts val="0"/>
              </a:spcBef>
              <a:spcAft>
                <a:spcPts val="0"/>
              </a:spcAft>
              <a:buNone/>
            </a:pPr>
            <a:r>
              <a:rPr lang="en-IN" b="1" dirty="0"/>
              <a:t>Large Partner Ecosystem</a:t>
            </a:r>
          </a:p>
          <a:p>
            <a:pPr marL="0" lvl="0" indent="0" algn="l" rtl="0">
              <a:spcBef>
                <a:spcPts val="0"/>
              </a:spcBef>
              <a:spcAft>
                <a:spcPts val="0"/>
              </a:spcAft>
              <a:buNone/>
            </a:pPr>
            <a:r>
              <a:rPr lang="en-IN" b="0" dirty="0"/>
              <a:t>AWS supports a large ecosystem of partners which integrate with and extend AWS services. Use your preferred third-party and open source tools with AWS to build an end-to-end solution. Visit here to learn more about our DevOps Partner Solutions.</a:t>
            </a:r>
          </a:p>
          <a:p>
            <a:pPr marL="0" lvl="0" indent="0" algn="l" rtl="0">
              <a:spcBef>
                <a:spcPts val="0"/>
              </a:spcBef>
              <a:spcAft>
                <a:spcPts val="0"/>
              </a:spcAft>
              <a:buNone/>
            </a:pPr>
            <a:r>
              <a:rPr lang="en-IN" b="1" dirty="0"/>
              <a:t>Pay-As-You-Go</a:t>
            </a:r>
          </a:p>
          <a:p>
            <a:pPr marL="0" lvl="0" indent="0" algn="l" rtl="0">
              <a:spcBef>
                <a:spcPts val="0"/>
              </a:spcBef>
              <a:spcAft>
                <a:spcPts val="0"/>
              </a:spcAft>
              <a:buNone/>
            </a:pPr>
            <a:r>
              <a:rPr lang="en-IN" b="0" dirty="0"/>
              <a:t>With AWS purchase services as you need them and only for the period when you plan to use them. AWS pricing has no upfront fees, termination penalties, or long term contracts. The AWS Free Tier helps you get started with AWS.</a:t>
            </a:r>
          </a:p>
          <a:p>
            <a:pPr marL="0" lvl="0" indent="0" algn="l" rtl="0">
              <a:spcBef>
                <a:spcPts val="0"/>
              </a:spcBef>
              <a:spcAft>
                <a:spcPts val="0"/>
              </a:spcAft>
              <a:buNone/>
            </a:pPr>
            <a:endParaRPr lang="en-IN" b="0" dirty="0"/>
          </a:p>
          <a:p>
            <a:pPr marL="0" lvl="0" indent="0" algn="l" rtl="0">
              <a:spcBef>
                <a:spcPts val="0"/>
              </a:spcBef>
              <a:spcAft>
                <a:spcPts val="0"/>
              </a:spcAft>
              <a:buNone/>
            </a:pPr>
            <a:r>
              <a:rPr lang="en" dirty="0"/>
              <a:t>Reference: </a:t>
            </a:r>
            <a:endParaRPr dirty="0"/>
          </a:p>
          <a:p>
            <a:pPr marL="0" indent="0">
              <a:spcAft>
                <a:spcPts val="1600"/>
              </a:spcAft>
              <a:buNone/>
            </a:pPr>
            <a:r>
              <a:rPr lang="en-IN" dirty="0">
                <a:hlinkClick r:id="rId3"/>
              </a:rPr>
              <a:t>https://www.scikey.ai/read-blog/540_devops-for-aws-cloud-management.html</a:t>
            </a:r>
            <a:endParaRPr lang="en-IN" dirty="0"/>
          </a:p>
        </p:txBody>
      </p:sp>
    </p:spTree>
    <p:extLst>
      <p:ext uri="{BB962C8B-B14F-4D97-AF65-F5344CB8AC3E}">
        <p14:creationId xmlns:p14="http://schemas.microsoft.com/office/powerpoint/2010/main" val="2766297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the parent topics one by one. This particular learning outcome has 4 parent topics.</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Subtitle - </a:t>
            </a:r>
            <a:r>
              <a:rPr lang="en-IN" dirty="0"/>
              <a:t>Subtopic of Subtopic</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Speed:</a:t>
            </a:r>
          </a:p>
          <a:p>
            <a:pPr marL="0" lvl="0" indent="0" algn="l" rtl="0">
              <a:spcBef>
                <a:spcPts val="0"/>
              </a:spcBef>
              <a:spcAft>
                <a:spcPts val="0"/>
              </a:spcAft>
              <a:buNone/>
            </a:pPr>
            <a:r>
              <a:rPr lang="en-IN" b="0" dirty="0"/>
              <a:t>Move at high velocity so you can innovate for customers faster, adapt to changing markets better, and grow more efficient at driving business results. The DevOps model enables your developers and operations teams to achieve these results. For example, microservices and continuous delivery let teams take ownership of services and then release updates to them quicker.</a:t>
            </a:r>
          </a:p>
          <a:p>
            <a:pPr marL="0" lvl="0" indent="0" algn="l" rtl="0">
              <a:spcBef>
                <a:spcPts val="0"/>
              </a:spcBef>
              <a:spcAft>
                <a:spcPts val="0"/>
              </a:spcAft>
              <a:buNone/>
            </a:pPr>
            <a:r>
              <a:rPr lang="en-IN" b="1" dirty="0"/>
              <a:t>Rapid Delivery:</a:t>
            </a:r>
          </a:p>
          <a:p>
            <a:pPr marL="0" lvl="0" indent="0" algn="l" rtl="0">
              <a:spcBef>
                <a:spcPts val="0"/>
              </a:spcBef>
              <a:spcAft>
                <a:spcPts val="0"/>
              </a:spcAft>
              <a:buNone/>
            </a:pPr>
            <a:r>
              <a:rPr lang="en-IN" b="0" dirty="0"/>
              <a:t>Increase the frequency and pace of releases so you can innovate and improve your product faster. The quicker you can release new features and fix bugs, the faster you can respond to your customers’ needs and build competitive advantage. Continuous integration and continuous delivery are practices that automate the software release process, from build to deploy.</a:t>
            </a:r>
          </a:p>
          <a:p>
            <a:pPr marL="0" lvl="0" indent="0" algn="l" rtl="0">
              <a:spcBef>
                <a:spcPts val="0"/>
              </a:spcBef>
              <a:spcAft>
                <a:spcPts val="0"/>
              </a:spcAft>
              <a:buNone/>
            </a:pPr>
            <a:r>
              <a:rPr lang="en-IN" b="1" dirty="0"/>
              <a:t>Reliability:</a:t>
            </a:r>
          </a:p>
          <a:p>
            <a:pPr marL="0" lvl="0" indent="0" algn="l" rtl="0">
              <a:spcBef>
                <a:spcPts val="0"/>
              </a:spcBef>
              <a:spcAft>
                <a:spcPts val="0"/>
              </a:spcAft>
              <a:buNone/>
            </a:pPr>
            <a:r>
              <a:rPr lang="en-IN" b="0" dirty="0"/>
              <a:t>Ensure the quality of application updates and infrastructure changes so you can reliably deliver at a more rapid pace while maintaining a positive experience for end users. Use practices like continuous integration and continuous delivery to test that each change is functional and safe. Monitoring and logging practices help you stay informed of performance in real-time.</a:t>
            </a:r>
          </a:p>
          <a:p>
            <a:pPr marL="0" lvl="0" indent="0" algn="l" rtl="0">
              <a:spcBef>
                <a:spcPts val="0"/>
              </a:spcBef>
              <a:spcAft>
                <a:spcPts val="0"/>
              </a:spcAft>
              <a:buNone/>
            </a:pPr>
            <a:r>
              <a:rPr lang="en-IN" b="1" dirty="0"/>
              <a:t>Scale:</a:t>
            </a:r>
          </a:p>
          <a:p>
            <a:pPr marL="0" lvl="0" indent="0" algn="l" rtl="0">
              <a:spcBef>
                <a:spcPts val="0"/>
              </a:spcBef>
              <a:spcAft>
                <a:spcPts val="0"/>
              </a:spcAft>
              <a:buNone/>
            </a:pPr>
            <a:r>
              <a:rPr lang="en-IN" b="0" dirty="0"/>
              <a:t>Operate and manage your infrastructure and development processes at scale. Automation and consistency help you manage complex or changing systems efficiently and with reduced risk. For example, infrastructure as code helps you manage your development, testing, and production environments in a repeatable and more efficient manner.</a:t>
            </a:r>
          </a:p>
          <a:p>
            <a:pPr marL="0" lvl="0" indent="0" algn="l" rtl="0">
              <a:spcBef>
                <a:spcPts val="0"/>
              </a:spcBef>
              <a:spcAft>
                <a:spcPts val="0"/>
              </a:spcAft>
              <a:buNone/>
            </a:pPr>
            <a:r>
              <a:rPr lang="en-IN" b="1" dirty="0"/>
              <a:t>Improved Collaboration:</a:t>
            </a:r>
          </a:p>
          <a:p>
            <a:pPr marL="0" lvl="0" indent="0" algn="l" rtl="0">
              <a:spcBef>
                <a:spcPts val="0"/>
              </a:spcBef>
              <a:spcAft>
                <a:spcPts val="0"/>
              </a:spcAft>
              <a:buNone/>
            </a:pPr>
            <a:r>
              <a:rPr lang="en-IN" b="0" dirty="0"/>
              <a:t>Build more effective teams under a DevOps cultural model, which emphasizes values such as ownership and accountability. Developers and operations teams collaborate closely, share many responsibilities, and combine their workflows. This reduces inefficiencies and saves time (e.g. reduced handover periods between developers and operations, writing code that takes into account the environment in which it is run).</a:t>
            </a:r>
          </a:p>
          <a:p>
            <a:pPr marL="0" lvl="0" indent="0" algn="l" rtl="0">
              <a:spcBef>
                <a:spcPts val="0"/>
              </a:spcBef>
              <a:spcAft>
                <a:spcPts val="0"/>
              </a:spcAft>
              <a:buNone/>
            </a:pPr>
            <a:r>
              <a:rPr lang="en-IN" b="1" dirty="0"/>
              <a:t>Security:</a:t>
            </a:r>
          </a:p>
          <a:p>
            <a:pPr marL="0" lvl="0" indent="0" algn="l" rtl="0">
              <a:spcBef>
                <a:spcPts val="0"/>
              </a:spcBef>
              <a:spcAft>
                <a:spcPts val="0"/>
              </a:spcAft>
              <a:buNone/>
            </a:pPr>
            <a:r>
              <a:rPr lang="en-IN" b="0" dirty="0"/>
              <a:t>Move quickly while retaining control and preserving compliance. You can adopt a DevOps model without sacrificing security by using automated compliance policies, fine-grained controls, and configuration management techniques. For example, using infrastructure as code and policy as code, you can define and then track compliance at scale.</a:t>
            </a:r>
          </a:p>
          <a:p>
            <a:pPr marL="0" lvl="0" indent="0" algn="l" rtl="0">
              <a:spcBef>
                <a:spcPts val="0"/>
              </a:spcBef>
              <a:spcAft>
                <a:spcPts val="0"/>
              </a:spcAft>
              <a:buNone/>
            </a:pPr>
            <a:endParaRPr lang="en-IN" b="0" dirty="0"/>
          </a:p>
          <a:p>
            <a:pPr marL="0" lvl="0" indent="0" algn="l" rtl="0">
              <a:spcBef>
                <a:spcPts val="0"/>
              </a:spcBef>
              <a:spcAft>
                <a:spcPts val="0"/>
              </a:spcAft>
              <a:buNone/>
            </a:pPr>
            <a:r>
              <a:rPr lang="en" dirty="0"/>
              <a:t>Reference: </a:t>
            </a:r>
            <a:endParaRPr dirty="0"/>
          </a:p>
          <a:p>
            <a:pPr marL="0" indent="0">
              <a:spcAft>
                <a:spcPts val="1600"/>
              </a:spcAft>
              <a:buNone/>
            </a:pPr>
            <a:r>
              <a:rPr lang="en-IN" dirty="0">
                <a:hlinkClick r:id="rId3"/>
              </a:rPr>
              <a:t>https://www.business2community.com/business-intelligence/9-key-benefits-of-devops-02391855 </a:t>
            </a:r>
            <a:endParaRPr lang="en-IN" dirty="0"/>
          </a:p>
        </p:txBody>
      </p:sp>
    </p:spTree>
    <p:extLst>
      <p:ext uri="{BB962C8B-B14F-4D97-AF65-F5344CB8AC3E}">
        <p14:creationId xmlns:p14="http://schemas.microsoft.com/office/powerpoint/2010/main" val="328127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Subtitle - </a:t>
            </a:r>
            <a:r>
              <a:rPr lang="en-IN" dirty="0"/>
              <a:t>Subtopic of Subtopic</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b="0" dirty="0"/>
              <a:t>The waterfall approach means you're basically stuck until the following release cycle. Similarly, for the “ops” in DevOps, it doesn't matter if you manage to automate deployment and speed up delivery. Waterfall requires a much longer testing time, which could take weeks or even months.</a:t>
            </a:r>
          </a:p>
          <a:p>
            <a:pPr marL="0" lvl="0" indent="0" algn="l" rtl="0">
              <a:spcBef>
                <a:spcPts val="0"/>
              </a:spcBef>
              <a:spcAft>
                <a:spcPts val="0"/>
              </a:spcAft>
              <a:buNone/>
            </a:pPr>
            <a:endParaRPr lang="en-IN" b="0" dirty="0"/>
          </a:p>
          <a:p>
            <a:pPr marL="0" lvl="0" indent="0" algn="l" rtl="0">
              <a:spcBef>
                <a:spcPts val="0"/>
              </a:spcBef>
              <a:spcAft>
                <a:spcPts val="0"/>
              </a:spcAft>
              <a:buNone/>
            </a:pPr>
            <a:r>
              <a:rPr lang="en-IN" b="0" dirty="0"/>
              <a:t>Agile-DevOps is a practice of bringing development and operation teams together. Agile refers to the continuous iterative approach, which focuses on collaboration, customer feedback, small, and rapid releases.</a:t>
            </a:r>
          </a:p>
          <a:p>
            <a:pPr marL="0" lvl="0" indent="0" algn="l" rtl="0">
              <a:spcBef>
                <a:spcPts val="0"/>
              </a:spcBef>
              <a:spcAft>
                <a:spcPts val="0"/>
              </a:spcAft>
              <a:buNone/>
            </a:pPr>
            <a:endParaRPr lang="en-IN" b="0" dirty="0"/>
          </a:p>
          <a:p>
            <a:pPr marL="0" lvl="0" indent="0" algn="l" rtl="0">
              <a:spcBef>
                <a:spcPts val="0"/>
              </a:spcBef>
              <a:spcAft>
                <a:spcPts val="0"/>
              </a:spcAft>
              <a:buNone/>
            </a:pPr>
            <a:r>
              <a:rPr lang="en-IN" b="0" dirty="0"/>
              <a:t>In 2009, the first conference named </a:t>
            </a:r>
            <a:r>
              <a:rPr lang="en-IN" b="0" dirty="0" err="1"/>
              <a:t>DevOpsdays</a:t>
            </a:r>
            <a:r>
              <a:rPr lang="en-IN" b="0" dirty="0"/>
              <a:t> was held in Ghent Belgium. Belgian consultant and Patrick </a:t>
            </a:r>
            <a:r>
              <a:rPr lang="en-IN" b="0" dirty="0" err="1"/>
              <a:t>Debois</a:t>
            </a:r>
            <a:r>
              <a:rPr lang="en-IN" b="0" dirty="0"/>
              <a:t> founded the conference.</a:t>
            </a:r>
          </a:p>
          <a:p>
            <a:pPr marL="0" lvl="0" indent="0" algn="l" rtl="0">
              <a:spcBef>
                <a:spcPts val="0"/>
              </a:spcBef>
              <a:spcAft>
                <a:spcPts val="0"/>
              </a:spcAft>
              <a:buNone/>
            </a:pPr>
            <a:r>
              <a:rPr lang="en-IN" b="0" dirty="0"/>
              <a:t>In 2012, the state of DevOps report was launched and conceived by Alanna Brown at Puppet.</a:t>
            </a:r>
          </a:p>
          <a:p>
            <a:pPr marL="0" lvl="0" indent="0" algn="l" rtl="0">
              <a:spcBef>
                <a:spcPts val="0"/>
              </a:spcBef>
              <a:spcAft>
                <a:spcPts val="0"/>
              </a:spcAft>
              <a:buNone/>
            </a:pPr>
            <a:r>
              <a:rPr lang="en-IN" b="0" dirty="0"/>
              <a:t>In 2014, the annual State of DevOps report was published by Nicole </a:t>
            </a:r>
            <a:r>
              <a:rPr lang="en-IN" b="0" dirty="0" err="1"/>
              <a:t>Forsgren</a:t>
            </a:r>
            <a:r>
              <a:rPr lang="en-IN" b="0" dirty="0"/>
              <a:t>, Jez Humble, Gene Kim, and others. They found DevOps adoption was accelerating in 2014 also.</a:t>
            </a:r>
          </a:p>
          <a:p>
            <a:pPr marL="0" lvl="0" indent="0" algn="l" rtl="0">
              <a:spcBef>
                <a:spcPts val="0"/>
              </a:spcBef>
              <a:spcAft>
                <a:spcPts val="0"/>
              </a:spcAft>
              <a:buNone/>
            </a:pPr>
            <a:r>
              <a:rPr lang="en-IN" b="0" dirty="0"/>
              <a:t>In 2015, Nicole </a:t>
            </a:r>
            <a:r>
              <a:rPr lang="en-IN" b="0" dirty="0" err="1"/>
              <a:t>Forsgren</a:t>
            </a:r>
            <a:r>
              <a:rPr lang="en-IN" b="0" dirty="0"/>
              <a:t>, Gene Kim, and Jez Humble founded DORA (DevOps Research and Assignment).</a:t>
            </a:r>
          </a:p>
          <a:p>
            <a:pPr marL="0" lvl="0" indent="0" algn="l" rtl="0">
              <a:spcBef>
                <a:spcPts val="0"/>
              </a:spcBef>
              <a:spcAft>
                <a:spcPts val="0"/>
              </a:spcAft>
              <a:buNone/>
            </a:pPr>
            <a:r>
              <a:rPr lang="en-IN" b="0" dirty="0"/>
              <a:t>In 2017, Nicole </a:t>
            </a:r>
            <a:r>
              <a:rPr lang="en-IN" b="0" dirty="0" err="1"/>
              <a:t>Forsgren</a:t>
            </a:r>
            <a:r>
              <a:rPr lang="en-IN" b="0" dirty="0"/>
              <a:t>, Gene Kim, and Jez Humble published "Accelerate: Building and Scaling High Performing Technology Organizations".</a:t>
            </a:r>
          </a:p>
          <a:p>
            <a:pPr marL="0" lvl="0" indent="0" algn="l" rtl="0">
              <a:spcBef>
                <a:spcPts val="0"/>
              </a:spcBef>
              <a:spcAft>
                <a:spcPts val="0"/>
              </a:spcAft>
              <a:buNone/>
            </a:pPr>
            <a:endParaRPr lang="en-IN" b="0" dirty="0"/>
          </a:p>
          <a:p>
            <a:pPr marL="0" lvl="0" indent="0" algn="l" rtl="0">
              <a:spcBef>
                <a:spcPts val="0"/>
              </a:spcBef>
              <a:spcAft>
                <a:spcPts val="0"/>
              </a:spcAft>
              <a:buNone/>
            </a:pPr>
            <a:endParaRPr lang="en-IN" b="0" dirty="0"/>
          </a:p>
          <a:p>
            <a:pPr marL="0" lvl="0" indent="0" algn="l" rtl="0">
              <a:spcBef>
                <a:spcPts val="0"/>
              </a:spcBef>
              <a:spcAft>
                <a:spcPts val="0"/>
              </a:spcAft>
              <a:buNone/>
            </a:pPr>
            <a:r>
              <a:rPr lang="en" dirty="0"/>
              <a:t>Reference: </a:t>
            </a:r>
            <a:endParaRPr dirty="0"/>
          </a:p>
          <a:p>
            <a:pPr marL="0" indent="0">
              <a:spcAft>
                <a:spcPts val="1600"/>
              </a:spcAft>
              <a:buNone/>
            </a:pPr>
            <a:r>
              <a:rPr lang="en-IN" dirty="0">
                <a:hlinkClick r:id="rId3"/>
              </a:rPr>
              <a:t>https://blog.devops4me.com/content/images/2020/08/DevOps-timeline-1.jpg</a:t>
            </a:r>
            <a:endParaRPr lang="en-IN" dirty="0"/>
          </a:p>
        </p:txBody>
      </p:sp>
    </p:spTree>
    <p:extLst>
      <p:ext uri="{BB962C8B-B14F-4D97-AF65-F5344CB8AC3E}">
        <p14:creationId xmlns:p14="http://schemas.microsoft.com/office/powerpoint/2010/main" val="1436473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a:t>
            </a:r>
            <a:r>
              <a:rPr lang="en-IN" dirty="0"/>
              <a:t>Subtopic of Subtopic</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Scrum</a:t>
            </a:r>
            <a:r>
              <a:rPr lang="en-IN" b="0" dirty="0"/>
              <a:t>—a framework in which people can address complex adaptive problems while delivering products of the highest possible value.</a:t>
            </a:r>
          </a:p>
          <a:p>
            <a:pPr marL="0" lvl="0" indent="0" algn="l" rtl="0">
              <a:spcBef>
                <a:spcPts val="0"/>
              </a:spcBef>
              <a:spcAft>
                <a:spcPts val="0"/>
              </a:spcAft>
              <a:buNone/>
            </a:pPr>
            <a:endParaRPr lang="en-IN" b="0" dirty="0"/>
          </a:p>
          <a:p>
            <a:pPr marL="0" lvl="0" indent="0" algn="l" rtl="0">
              <a:spcBef>
                <a:spcPts val="0"/>
              </a:spcBef>
              <a:spcAft>
                <a:spcPts val="0"/>
              </a:spcAft>
              <a:buNone/>
            </a:pPr>
            <a:r>
              <a:rPr lang="en-IN" b="1" dirty="0"/>
              <a:t>Kanban</a:t>
            </a:r>
            <a:r>
              <a:rPr lang="en-IN" b="0" dirty="0"/>
              <a:t>—a method for managing the creation of products with an emphasis on continual delivery while not overburdening the development team. Like Scrum, Kanban is a process designed to help teams work together more effectively.</a:t>
            </a:r>
          </a:p>
          <a:p>
            <a:pPr marL="0" lvl="0" indent="0" algn="l" rtl="0">
              <a:spcBef>
                <a:spcPts val="0"/>
              </a:spcBef>
              <a:spcAft>
                <a:spcPts val="0"/>
              </a:spcAft>
              <a:buNone/>
            </a:pPr>
            <a:endParaRPr lang="en-IN" b="0" dirty="0"/>
          </a:p>
          <a:p>
            <a:pPr marL="0" lvl="0" indent="0" algn="l" rtl="0">
              <a:spcBef>
                <a:spcPts val="0"/>
              </a:spcBef>
              <a:spcAft>
                <a:spcPts val="0"/>
              </a:spcAft>
              <a:buNone/>
            </a:pPr>
            <a:r>
              <a:rPr lang="en-IN" b="1" dirty="0"/>
              <a:t>Scaled Agile Framework (</a:t>
            </a:r>
            <a:r>
              <a:rPr lang="en-IN" b="1" dirty="0" err="1"/>
              <a:t>SAFe</a:t>
            </a:r>
            <a:r>
              <a:rPr lang="en-IN" b="1" dirty="0"/>
              <a:t>)</a:t>
            </a:r>
            <a:r>
              <a:rPr lang="en-IN" b="0" dirty="0"/>
              <a:t>—a set of organization and workflow patterns intended to guide enterprises in scaling lean and agile practices. </a:t>
            </a:r>
            <a:r>
              <a:rPr lang="en-IN" b="0" dirty="0" err="1"/>
              <a:t>SAFe</a:t>
            </a:r>
            <a:r>
              <a:rPr lang="en-IN" b="0" dirty="0"/>
              <a:t> is one of a growing number of frameworks that seek to address the problems encountered when scaling beyond a single team.</a:t>
            </a:r>
          </a:p>
          <a:p>
            <a:pPr marL="0" lvl="0" indent="0" algn="l" rtl="0">
              <a:spcBef>
                <a:spcPts val="0"/>
              </a:spcBef>
              <a:spcAft>
                <a:spcPts val="0"/>
              </a:spcAft>
              <a:buNone/>
            </a:pPr>
            <a:r>
              <a:rPr lang="en-IN" b="0" dirty="0"/>
              <a:t>Lean development—a translation of lean manufacturing principles and practices to the software development domain. Lean offers a conceptual framework, values, and principles, as well as best practices derived from experience, that support agile organizations.</a:t>
            </a:r>
          </a:p>
          <a:p>
            <a:pPr marL="0" lvl="0" indent="0" algn="l" rtl="0">
              <a:spcBef>
                <a:spcPts val="0"/>
              </a:spcBef>
              <a:spcAft>
                <a:spcPts val="0"/>
              </a:spcAft>
              <a:buNone/>
            </a:pPr>
            <a:endParaRPr lang="en-IN" b="0" dirty="0"/>
          </a:p>
          <a:p>
            <a:pPr marL="0" lvl="0" indent="0" algn="l" rtl="0">
              <a:spcBef>
                <a:spcPts val="0"/>
              </a:spcBef>
              <a:spcAft>
                <a:spcPts val="0"/>
              </a:spcAft>
              <a:buNone/>
            </a:pPr>
            <a:r>
              <a:rPr lang="en-IN" b="1" dirty="0"/>
              <a:t>Extreme programming (XP)—</a:t>
            </a:r>
            <a:r>
              <a:rPr lang="en-IN" b="0" dirty="0"/>
              <a:t>a software development methodology intended to improve software quality and responsiveness to changing customer requirements. XP advocates frequent releases in short development cycles, intended to improve productivity and introduce checkpoints at which new customer requirements can be adopted. Other elements of extreme programming include programming in pairs or doing extensive code review, unit testing of all code, not programming of features until they are needed, a flat management structure, code simplicity and clarity, expecting changes in the customer’s requirements as time passes and the problem is better understood, and frequent communication with the customer.</a:t>
            </a:r>
          </a:p>
          <a:p>
            <a:pPr marL="0" lvl="0" indent="0" algn="l" rtl="0">
              <a:spcBef>
                <a:spcPts val="0"/>
              </a:spcBef>
              <a:spcAft>
                <a:spcPts val="0"/>
              </a:spcAft>
              <a:buNone/>
            </a:pPr>
            <a:endParaRPr lang="en-IN" b="0" dirty="0"/>
          </a:p>
          <a:p>
            <a:pPr marL="0" lvl="0" indent="0" algn="l" rtl="0">
              <a:spcBef>
                <a:spcPts val="0"/>
              </a:spcBef>
              <a:spcAft>
                <a:spcPts val="0"/>
              </a:spcAft>
              <a:buNone/>
            </a:pPr>
            <a:endParaRPr lang="en-IN" b="0" dirty="0"/>
          </a:p>
          <a:p>
            <a:pPr marL="0" lvl="0" indent="0" algn="l" rtl="0">
              <a:spcBef>
                <a:spcPts val="0"/>
              </a:spcBef>
              <a:spcAft>
                <a:spcPts val="0"/>
              </a:spcAft>
              <a:buNone/>
            </a:pPr>
            <a:r>
              <a:rPr lang="en" dirty="0"/>
              <a:t>Reference: </a:t>
            </a:r>
            <a:endParaRPr dirty="0"/>
          </a:p>
          <a:p>
            <a:pPr marL="0" indent="0">
              <a:spcAft>
                <a:spcPts val="1600"/>
              </a:spcAft>
              <a:buNone/>
            </a:pPr>
            <a:r>
              <a:rPr lang="en-IN" dirty="0">
                <a:hlinkClick r:id="rId3"/>
              </a:rPr>
              <a:t>https://www.addteq.com/blog/2019/11/kanban-vs-scrum-lets-understand-the-difference/</a:t>
            </a:r>
            <a:endParaRPr lang="en-IN" dirty="0"/>
          </a:p>
        </p:txBody>
      </p:sp>
    </p:spTree>
    <p:extLst>
      <p:ext uri="{BB962C8B-B14F-4D97-AF65-F5344CB8AC3E}">
        <p14:creationId xmlns:p14="http://schemas.microsoft.com/office/powerpoint/2010/main" val="2113836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a:t>
            </a:r>
            <a:r>
              <a:rPr lang="en-IN" dirty="0"/>
              <a:t>Subtopic of Subtopic</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just" rtl="0">
              <a:spcBef>
                <a:spcPts val="0"/>
              </a:spcBef>
              <a:spcAft>
                <a:spcPts val="0"/>
              </a:spcAft>
              <a:buNone/>
            </a:pPr>
            <a:r>
              <a:rPr lang="en-IN" b="1" dirty="0"/>
              <a:t>Git</a:t>
            </a:r>
          </a:p>
          <a:p>
            <a:pPr marL="0" lvl="0" indent="0" algn="just" rtl="0">
              <a:spcBef>
                <a:spcPts val="0"/>
              </a:spcBef>
              <a:spcAft>
                <a:spcPts val="0"/>
              </a:spcAft>
              <a:buNone/>
            </a:pPr>
            <a:r>
              <a:rPr lang="en-IN" b="0" dirty="0"/>
              <a:t>Git is an open-source, distributed, and the most popular software versioning system. Git has several sets of commands used to perform various operations. It works on a client-server model, which basically means that there is a central server that holds the main repository of code. Code can be downloaded from the main repository simultaneously by various clients or developers. Git is developed by Linus Torvalds. Git facilitates teams that are located at geographically different places to collaborate on the same project. Popular companies like Google, Facebook, Microsoft, Netflix extensively use Git in their CI/CD pipelines.</a:t>
            </a:r>
          </a:p>
          <a:p>
            <a:pPr marL="0" lvl="0" indent="0" algn="just" rtl="0">
              <a:spcBef>
                <a:spcPts val="0"/>
              </a:spcBef>
              <a:spcAft>
                <a:spcPts val="0"/>
              </a:spcAft>
              <a:buNone/>
            </a:pPr>
            <a:endParaRPr lang="en-IN" b="0" dirty="0"/>
          </a:p>
          <a:p>
            <a:pPr marL="0" lvl="0" indent="0" algn="just" rtl="0">
              <a:spcBef>
                <a:spcPts val="0"/>
              </a:spcBef>
              <a:spcAft>
                <a:spcPts val="0"/>
              </a:spcAft>
              <a:buNone/>
            </a:pPr>
            <a:r>
              <a:rPr lang="en-IN" b="1" dirty="0"/>
              <a:t>Docker</a:t>
            </a:r>
          </a:p>
          <a:p>
            <a:pPr marL="0" lvl="0" indent="0" algn="just" rtl="0">
              <a:spcBef>
                <a:spcPts val="0"/>
              </a:spcBef>
              <a:spcAft>
                <a:spcPts val="0"/>
              </a:spcAft>
              <a:buNone/>
            </a:pPr>
            <a:r>
              <a:rPr lang="en-IN" b="0" dirty="0"/>
              <a:t>Docker is a containerization technology. Containers consist of all the applications with all of their dependencies. These containers can be deployed on any machine without caring about underlying host details. Containers can be a </a:t>
            </a:r>
            <a:r>
              <a:rPr lang="en-IN" b="0" dirty="0" err="1"/>
              <a:t>.net</a:t>
            </a:r>
            <a:r>
              <a:rPr lang="en-IN" b="0" dirty="0"/>
              <a:t> application or a website along with its dependencies like </a:t>
            </a:r>
            <a:r>
              <a:rPr lang="en-IN" b="0" dirty="0" err="1"/>
              <a:t>.net</a:t>
            </a:r>
            <a:r>
              <a:rPr lang="en-IN" b="0" dirty="0"/>
              <a:t> or lamp stack in case of a website application. These containers are used to automate the deployment process of applications in production and non-production environment.</a:t>
            </a:r>
          </a:p>
          <a:p>
            <a:pPr marL="0" lvl="0" indent="0" algn="just" rtl="0">
              <a:spcBef>
                <a:spcPts val="0"/>
              </a:spcBef>
              <a:spcAft>
                <a:spcPts val="0"/>
              </a:spcAft>
              <a:buNone/>
            </a:pPr>
            <a:endParaRPr lang="en-IN" b="0" dirty="0"/>
          </a:p>
          <a:p>
            <a:pPr marL="0" lvl="0" indent="0" algn="just" rtl="0">
              <a:spcBef>
                <a:spcPts val="0"/>
              </a:spcBef>
              <a:spcAft>
                <a:spcPts val="0"/>
              </a:spcAft>
              <a:buNone/>
            </a:pPr>
            <a:r>
              <a:rPr lang="en-IN" b="1" dirty="0"/>
              <a:t>Selenium</a:t>
            </a:r>
          </a:p>
          <a:p>
            <a:pPr marL="0" lvl="0" indent="0" algn="just" rtl="0">
              <a:spcBef>
                <a:spcPts val="0"/>
              </a:spcBef>
              <a:spcAft>
                <a:spcPts val="0"/>
              </a:spcAft>
              <a:buNone/>
            </a:pPr>
            <a:r>
              <a:rPr lang="en-IN" b="0" dirty="0"/>
              <a:t>Selenium is an open-source, automated testing framework. Selenium is used majorly to automate the testing of web applications. We can define test in selenium which we want to test against our application. Selenium can repeatedly apply those tests to our application without manual intervention and generate reports. These reports can be used by testing individuals to see if the application is behaving correctly or not.</a:t>
            </a:r>
          </a:p>
          <a:p>
            <a:pPr marL="0" lvl="0" indent="0" algn="just" rtl="0">
              <a:spcBef>
                <a:spcPts val="0"/>
              </a:spcBef>
              <a:spcAft>
                <a:spcPts val="0"/>
              </a:spcAft>
              <a:buNone/>
            </a:pPr>
            <a:endParaRPr lang="en-IN" b="0" dirty="0"/>
          </a:p>
          <a:p>
            <a:pPr marL="0" lvl="0" indent="0" algn="just" rtl="0">
              <a:spcBef>
                <a:spcPts val="0"/>
              </a:spcBef>
              <a:spcAft>
                <a:spcPts val="0"/>
              </a:spcAft>
              <a:buNone/>
            </a:pPr>
            <a:r>
              <a:rPr lang="en-IN" b="1" dirty="0"/>
              <a:t>Jenkins</a:t>
            </a:r>
          </a:p>
          <a:p>
            <a:pPr marL="0" lvl="0" indent="0" algn="just" rtl="0">
              <a:spcBef>
                <a:spcPts val="0"/>
              </a:spcBef>
              <a:spcAft>
                <a:spcPts val="0"/>
              </a:spcAft>
              <a:buNone/>
            </a:pPr>
            <a:r>
              <a:rPr lang="en-IN" b="0" dirty="0"/>
              <a:t>Jenkins is an open-source automation server written in java. Jenkins provides automation of the continuous delivery part. Jenkins is used in creating continuous delivery pipelines. To give you an example, here is a scenario wherein a Jenkins server will take our application container from the development environment and make it accessible to the testing environment, QA environment, or any other non-production environment in the beginning. Jenkins server is in the middle of the whole CI/CD pipeline. It automates this whole process which means whenever a developer commits a change in a code that code will automatically be visible to the testing server or QA team. They then can provide instantaneous feedback on these changes. Jenkins is used by Microsoft, </a:t>
            </a:r>
            <a:r>
              <a:rPr lang="en-IN" b="0" dirty="0" err="1"/>
              <a:t>Redhat</a:t>
            </a:r>
            <a:r>
              <a:rPr lang="en-IN" b="0" dirty="0"/>
              <a:t>, </a:t>
            </a:r>
            <a:r>
              <a:rPr lang="en-IN" b="0" dirty="0" err="1"/>
              <a:t>Rackspace</a:t>
            </a:r>
            <a:r>
              <a:rPr lang="en-IN" b="0" dirty="0"/>
              <a:t>, to name a few.</a:t>
            </a:r>
          </a:p>
          <a:p>
            <a:pPr marL="0" lvl="0" indent="0" algn="just" rtl="0">
              <a:spcBef>
                <a:spcPts val="0"/>
              </a:spcBef>
              <a:spcAft>
                <a:spcPts val="0"/>
              </a:spcAft>
              <a:buNone/>
            </a:pPr>
            <a:endParaRPr lang="en-IN" b="0" dirty="0"/>
          </a:p>
          <a:p>
            <a:pPr marL="0" lvl="0" indent="0" algn="just" rtl="0">
              <a:spcBef>
                <a:spcPts val="0"/>
              </a:spcBef>
              <a:spcAft>
                <a:spcPts val="0"/>
              </a:spcAft>
              <a:buNone/>
            </a:pPr>
            <a:r>
              <a:rPr lang="en-IN" b="1" dirty="0"/>
              <a:t>Ansible</a:t>
            </a:r>
          </a:p>
          <a:p>
            <a:pPr marL="0" lvl="0" indent="0" algn="just" rtl="0">
              <a:spcBef>
                <a:spcPts val="0"/>
              </a:spcBef>
              <a:spcAft>
                <a:spcPts val="0"/>
              </a:spcAft>
              <a:buNone/>
            </a:pPr>
            <a:r>
              <a:rPr lang="en-IN" b="0" dirty="0"/>
              <a:t>Ansible is an open-source application that is used for automated software provisioning, configuration management, and application deployment. Ansible is the backbone of controlling an automated cluster environment consisting of many machines. Ansible works on the client-server model. The client acts as a master, which is the center point in our cluster and provides centralized control of all client machines (slaves) that are connected to it. We can give any command to any client machine or deploy any application to more than one machine from a single master machine. Ansible only requires SSH for communication so it does not need any software dependency to run. Ansible works on Unix.</a:t>
            </a:r>
          </a:p>
          <a:p>
            <a:pPr marL="0" lvl="0" indent="0" algn="just" rtl="0">
              <a:spcBef>
                <a:spcPts val="0"/>
              </a:spcBef>
              <a:spcAft>
                <a:spcPts val="0"/>
              </a:spcAft>
              <a:buNone/>
            </a:pPr>
            <a:endParaRPr lang="en-IN" b="0" dirty="0"/>
          </a:p>
          <a:p>
            <a:pPr marL="0" lvl="0" indent="0" algn="just" rtl="0">
              <a:spcBef>
                <a:spcPts val="0"/>
              </a:spcBef>
              <a:spcAft>
                <a:spcPts val="0"/>
              </a:spcAft>
              <a:buNone/>
            </a:pPr>
            <a:r>
              <a:rPr lang="en-IN" b="1" dirty="0"/>
              <a:t>Puppet</a:t>
            </a:r>
          </a:p>
          <a:p>
            <a:pPr marL="0" lvl="0" indent="0" algn="just" rtl="0">
              <a:spcBef>
                <a:spcPts val="0"/>
              </a:spcBef>
              <a:spcAft>
                <a:spcPts val="0"/>
              </a:spcAft>
              <a:buNone/>
            </a:pPr>
            <a:r>
              <a:rPr lang="en-IN" b="0" dirty="0"/>
              <a:t>Puppet is an open-source software configuration management, automated provisioning tool. It is an alternative to Ansible and provides better control over client machines. Puppet comes up with GUI which makes it easier to use than Ansible. Puppet is cross-platform, it runs on both Unix and Microsoft Windows. Puppet uses a manifest file and applies those specifications across all machines. Unlike Ansible, Puppet is an agent-based tool. The Puppet master runs on a master machine and the Puppet agent runs on all client machines. Puppet is used by Microsoft, Google, Accenture, etc.</a:t>
            </a:r>
          </a:p>
          <a:p>
            <a:pPr marL="0" lvl="0" indent="0" algn="just" rtl="0">
              <a:spcBef>
                <a:spcPts val="0"/>
              </a:spcBef>
              <a:spcAft>
                <a:spcPts val="0"/>
              </a:spcAft>
              <a:buNone/>
            </a:pPr>
            <a:endParaRPr lang="en-IN" b="0" dirty="0"/>
          </a:p>
          <a:p>
            <a:pPr marL="0" lvl="0" indent="0" algn="just" rtl="0">
              <a:spcBef>
                <a:spcPts val="0"/>
              </a:spcBef>
              <a:spcAft>
                <a:spcPts val="0"/>
              </a:spcAft>
              <a:buNone/>
            </a:pPr>
            <a:r>
              <a:rPr lang="en-IN" b="1" dirty="0"/>
              <a:t>Nagios</a:t>
            </a:r>
          </a:p>
          <a:p>
            <a:pPr marL="0" lvl="0" indent="0" algn="just" rtl="0">
              <a:spcBef>
                <a:spcPts val="0"/>
              </a:spcBef>
              <a:spcAft>
                <a:spcPts val="0"/>
              </a:spcAft>
              <a:buNone/>
            </a:pPr>
            <a:r>
              <a:rPr lang="en-IN" b="0" dirty="0"/>
              <a:t>Nagios is used for continuous monitoring of infrastructure. Nagios provides server monitoring, application monitoring, and network monitoring. With Nagios, we can monitor a whole data center from a single server. We can see whether switches are working correctly, servers are not having too much load, or if any part of the application is down. It provides a nice GUI interface to check various details like how much memory is used, what is the fan speed, routing tables of switches, or the state of the SQL server. Nagios has a modular design. It supports NRPE plugins which can be used to add monitoring parameters on existing Nagios. There are various plugins available on the internet which can be used freely to add features to Nagios. Nagios is the most popular tool in continuous monitoring.</a:t>
            </a:r>
          </a:p>
          <a:p>
            <a:pPr marL="0" lvl="0" indent="0" algn="just" rtl="0">
              <a:spcBef>
                <a:spcPts val="0"/>
              </a:spcBef>
              <a:spcAft>
                <a:spcPts val="0"/>
              </a:spcAft>
              <a:buNone/>
            </a:pPr>
            <a:endParaRPr lang="en-IN" b="0" dirty="0"/>
          </a:p>
          <a:p>
            <a:pPr marL="0" lvl="0" indent="0" algn="just" rtl="0">
              <a:spcBef>
                <a:spcPts val="0"/>
              </a:spcBef>
              <a:spcAft>
                <a:spcPts val="0"/>
              </a:spcAft>
              <a:buNone/>
            </a:pPr>
            <a:r>
              <a:rPr lang="en-IN" b="1" dirty="0"/>
              <a:t>Chef</a:t>
            </a:r>
          </a:p>
          <a:p>
            <a:pPr marL="0" lvl="0" indent="0" algn="just" rtl="0">
              <a:spcBef>
                <a:spcPts val="0"/>
              </a:spcBef>
              <a:spcAft>
                <a:spcPts val="0"/>
              </a:spcAft>
              <a:buNone/>
            </a:pPr>
            <a:r>
              <a:rPr lang="en-IN" b="0" dirty="0"/>
              <a:t>Chef is a configuration management tool. Chef is used to manage configurations like creating or removing a user, adding an SSH key to a user present on multiple nodes, installing or removing a service, etc. We can manage up to 10,000 nodes by using chef. These changes are pushed by cookbooks or recipes. Chef has three components viz. Chef server, workstation, and nodes. The Chef server is a central point where all details of our Chef infrastructure reside. Chef workstation holds recipes or cookbooks which pushes particular configurations to our chef infrastructure. Nodes are simple machines that are configured using chef. Chef has API support from AWS, Azure, </a:t>
            </a:r>
            <a:r>
              <a:rPr lang="en-IN" b="0" dirty="0" err="1"/>
              <a:t>Rackspace</a:t>
            </a:r>
            <a:r>
              <a:rPr lang="en-IN" b="0" dirty="0"/>
              <a:t>, which makes it easy to use with infrastructure-as-code methodology.</a:t>
            </a:r>
          </a:p>
          <a:p>
            <a:pPr marL="0" lvl="0" indent="0" algn="just" rtl="0">
              <a:spcBef>
                <a:spcPts val="0"/>
              </a:spcBef>
              <a:spcAft>
                <a:spcPts val="0"/>
              </a:spcAft>
              <a:buNone/>
            </a:pPr>
            <a:endParaRPr lang="en-IN" b="0" dirty="0"/>
          </a:p>
          <a:p>
            <a:pPr marL="0" lvl="0" indent="0" algn="just" rtl="0">
              <a:spcBef>
                <a:spcPts val="0"/>
              </a:spcBef>
              <a:spcAft>
                <a:spcPts val="0"/>
              </a:spcAft>
              <a:buNone/>
            </a:pPr>
            <a:endParaRPr lang="en-IN" b="0" dirty="0"/>
          </a:p>
          <a:p>
            <a:pPr marL="0" lvl="0" indent="0" algn="just" rtl="0">
              <a:spcBef>
                <a:spcPts val="0"/>
              </a:spcBef>
              <a:spcAft>
                <a:spcPts val="0"/>
              </a:spcAft>
              <a:buNone/>
            </a:pPr>
            <a:endParaRPr lang="en-IN" b="0" dirty="0"/>
          </a:p>
          <a:p>
            <a:pPr marL="0" lvl="0" indent="0" algn="l" rtl="0">
              <a:spcBef>
                <a:spcPts val="0"/>
              </a:spcBef>
              <a:spcAft>
                <a:spcPts val="0"/>
              </a:spcAft>
              <a:buNone/>
            </a:pPr>
            <a:r>
              <a:rPr lang="en" dirty="0"/>
              <a:t>Reference: </a:t>
            </a:r>
            <a:endParaRPr dirty="0"/>
          </a:p>
          <a:p>
            <a:pPr marL="0" indent="0">
              <a:spcAft>
                <a:spcPts val="1600"/>
              </a:spcAft>
              <a:buNone/>
            </a:pPr>
            <a:r>
              <a:rPr lang="en-IN" dirty="0">
                <a:hlinkClick r:id="rId3"/>
              </a:rPr>
              <a:t>https://simpat.tech/wp-content/uploads/2021/09/devops-architecture-diagram.jpg</a:t>
            </a:r>
            <a:endParaRPr lang="en-IN" dirty="0"/>
          </a:p>
        </p:txBody>
      </p:sp>
    </p:spTree>
    <p:extLst>
      <p:ext uri="{BB962C8B-B14F-4D97-AF65-F5344CB8AC3E}">
        <p14:creationId xmlns:p14="http://schemas.microsoft.com/office/powerpoint/2010/main" val="721561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Continuing from the last slide: </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a:t>
            </a:r>
            <a:r>
              <a:rPr lang="en-IN" dirty="0"/>
              <a:t>Subtopic of Subtopic</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SVN</a:t>
            </a:r>
          </a:p>
          <a:p>
            <a:pPr marL="0" lvl="0" indent="0" algn="l" rtl="0">
              <a:spcBef>
                <a:spcPts val="0"/>
              </a:spcBef>
              <a:spcAft>
                <a:spcPts val="0"/>
              </a:spcAft>
              <a:buNone/>
            </a:pPr>
            <a:r>
              <a:rPr lang="en-IN" b="0" dirty="0"/>
              <a:t>SVN or Subversion is an open-source, centralized software versioning &amp; revision control system. SVN is an alternative to GIT. SVN is a centralized system which means every time if a team member or client wants to make changes in the code he has to inform the central server or repo about these changes. To use an SVN repo, the client needs to connect to the central server. It can check out the code to download the repo from the server. The client then moves on to make changes in this code and commit this change by informing the central repo. From the central repo, these changes will be visible to other team members or clients.</a:t>
            </a:r>
          </a:p>
          <a:p>
            <a:pPr marL="0" lvl="0" indent="0" algn="l" rtl="0">
              <a:spcBef>
                <a:spcPts val="0"/>
              </a:spcBef>
              <a:spcAft>
                <a:spcPts val="0"/>
              </a:spcAft>
              <a:buNone/>
            </a:pPr>
            <a:endParaRPr lang="en-IN" b="0" dirty="0"/>
          </a:p>
          <a:p>
            <a:pPr marL="0" lvl="0" indent="0" algn="l" rtl="0">
              <a:spcBef>
                <a:spcPts val="0"/>
              </a:spcBef>
              <a:spcAft>
                <a:spcPts val="0"/>
              </a:spcAft>
              <a:buNone/>
            </a:pPr>
            <a:r>
              <a:rPr lang="en-IN" b="1" dirty="0"/>
              <a:t>Rational ClearCase</a:t>
            </a:r>
          </a:p>
          <a:p>
            <a:pPr marL="0" lvl="0" indent="0" algn="l" rtl="0">
              <a:spcBef>
                <a:spcPts val="0"/>
              </a:spcBef>
              <a:spcAft>
                <a:spcPts val="0"/>
              </a:spcAft>
              <a:buNone/>
            </a:pPr>
            <a:r>
              <a:rPr lang="en-IN" b="0" dirty="0"/>
              <a:t>Rational ClearCase manages changes across the software lifecycle. ClearCase is used in Software configuration management of source code. ClearCase is used in both hardware and software development. The center of ClearCase is a secure data repository. It has data that is shared by all users including accounting data and historical data on development processes themselves. It shows details like which user implemented which version, when, and why. There are 3 products of ClearCase—Rational ClearCase is for medium to large teams, Rational ClearCase LT is useful for small to medium teams, and Rational ClearCase multisite is used by geographically distributed teams.</a:t>
            </a:r>
          </a:p>
          <a:p>
            <a:pPr marL="0" lvl="0" indent="0" algn="l" rtl="0">
              <a:spcBef>
                <a:spcPts val="0"/>
              </a:spcBef>
              <a:spcAft>
                <a:spcPts val="0"/>
              </a:spcAft>
              <a:buNone/>
            </a:pPr>
            <a:endParaRPr lang="en-IN" b="0" dirty="0"/>
          </a:p>
          <a:p>
            <a:pPr marL="0" lvl="0" indent="0" algn="l" rtl="0">
              <a:spcBef>
                <a:spcPts val="0"/>
              </a:spcBef>
              <a:spcAft>
                <a:spcPts val="0"/>
              </a:spcAft>
              <a:buNone/>
            </a:pPr>
            <a:r>
              <a:rPr lang="en-IN" b="1" dirty="0"/>
              <a:t>Maven</a:t>
            </a:r>
          </a:p>
          <a:p>
            <a:pPr marL="0" lvl="0" indent="0" algn="l" rtl="0">
              <a:spcBef>
                <a:spcPts val="0"/>
              </a:spcBef>
              <a:spcAft>
                <a:spcPts val="0"/>
              </a:spcAft>
              <a:buNone/>
            </a:pPr>
            <a:r>
              <a:rPr lang="en-IN" b="0" dirty="0"/>
              <a:t>Maven is a build automation tool. It automates the software build process &amp; dependencies resolution. A Maven project is configured using a project object model or POM.XML file which describes the build process and the software project, its dependencies on external modules and components, build order, directories. Maven can dynamically download these external modules &amp; Maven plugins during the build process itself. Maven can build and manage projects on Java, C#, Scala, Ruby, and other languages. Maven is majorly used by Apache Foundation to automate the build of some of its large projects like Apache Hadoop.</a:t>
            </a:r>
          </a:p>
          <a:p>
            <a:pPr marL="0" lvl="0" indent="0" algn="l" rtl="0">
              <a:spcBef>
                <a:spcPts val="0"/>
              </a:spcBef>
              <a:spcAft>
                <a:spcPts val="0"/>
              </a:spcAft>
              <a:buNone/>
            </a:pPr>
            <a:endParaRPr lang="en-IN" b="0" dirty="0"/>
          </a:p>
          <a:p>
            <a:pPr marL="0" lvl="0" indent="0" algn="l" rtl="0">
              <a:spcBef>
                <a:spcPts val="0"/>
              </a:spcBef>
              <a:spcAft>
                <a:spcPts val="0"/>
              </a:spcAft>
              <a:buNone/>
            </a:pPr>
            <a:r>
              <a:rPr lang="en-IN" b="1" dirty="0"/>
              <a:t>Apache Ant</a:t>
            </a:r>
          </a:p>
          <a:p>
            <a:pPr marL="0" lvl="0" indent="0" algn="l" rtl="0">
              <a:spcBef>
                <a:spcPts val="0"/>
              </a:spcBef>
              <a:spcAft>
                <a:spcPts val="0"/>
              </a:spcAft>
              <a:buNone/>
            </a:pPr>
            <a:r>
              <a:rPr lang="en-IN" b="0" dirty="0"/>
              <a:t>Apache Ant is a software tool used for the automation of the software build process. Apache Ant is inspired by Unix make utility. Apache Ant uses an XML file build.xml in place of </a:t>
            </a:r>
            <a:r>
              <a:rPr lang="en-IN" b="0" dirty="0" err="1"/>
              <a:t>makefile</a:t>
            </a:r>
            <a:r>
              <a:rPr lang="en-IN" b="0" dirty="0"/>
              <a:t> which is used by make utility for build processes. It automates repetitive tasks in the build process and generates documentation. Ant builds are based on three blocks viz. tasks, targets, and extension points. Ant supports many third-party extensions like Eclipse IDE and NetBeans IDE.</a:t>
            </a:r>
          </a:p>
          <a:p>
            <a:pPr marL="0" lvl="0" indent="0" algn="l" rtl="0">
              <a:spcBef>
                <a:spcPts val="0"/>
              </a:spcBef>
              <a:spcAft>
                <a:spcPts val="0"/>
              </a:spcAft>
              <a:buNone/>
            </a:pPr>
            <a:endParaRPr lang="en-IN" b="1" dirty="0"/>
          </a:p>
          <a:p>
            <a:pPr marL="0" lvl="0" indent="0" algn="l" rtl="0">
              <a:spcBef>
                <a:spcPts val="0"/>
              </a:spcBef>
              <a:spcAft>
                <a:spcPts val="0"/>
              </a:spcAft>
              <a:buNone/>
            </a:pPr>
            <a:r>
              <a:rPr lang="en-IN" b="1" dirty="0"/>
              <a:t>Kubernetes</a:t>
            </a:r>
          </a:p>
          <a:p>
            <a:pPr marL="0" lvl="0" indent="0" algn="l" rtl="0">
              <a:spcBef>
                <a:spcPts val="0"/>
              </a:spcBef>
              <a:spcAft>
                <a:spcPts val="0"/>
              </a:spcAft>
              <a:buNone/>
            </a:pPr>
            <a:r>
              <a:rPr lang="en-IN" b="0" dirty="0"/>
              <a:t>Kubernetes is an open-source container orchestration tool. It is developed by Google. It is used in continuous deployment and auto-scaling of container clusters. It increases fault tolerance, load balancing in a container cluster. Kubernetes maintains the desired state of a cluster; this desired state is described in the YAML file. YAML file contains the state of pods or slave nodes and replication unit for a cluster. Kubernetes uses this YAML file to maintain the desired state of the cluster. For example, in case, a pod is serving more requests than another pod, then it can automatically distribute the load to other pods. In case one machine fails, then it can configure another pod to replace it thus ensuring fault tolerance, load balancing, and high availability in a cluster. Kubernetes is used in high-performance data centers like that of Google, Facebook, and Amazon Web Services.</a:t>
            </a:r>
          </a:p>
          <a:p>
            <a:pPr marL="0" lvl="0" indent="0" algn="l" rtl="0">
              <a:spcBef>
                <a:spcPts val="0"/>
              </a:spcBef>
              <a:spcAft>
                <a:spcPts val="0"/>
              </a:spcAft>
              <a:buNone/>
            </a:pPr>
            <a:endParaRPr lang="en-IN" b="0" dirty="0"/>
          </a:p>
          <a:p>
            <a:pPr marL="0" lvl="0" indent="0" algn="l" rtl="0">
              <a:spcBef>
                <a:spcPts val="0"/>
              </a:spcBef>
              <a:spcAft>
                <a:spcPts val="0"/>
              </a:spcAft>
              <a:buNone/>
            </a:pPr>
            <a:r>
              <a:rPr lang="en-IN" b="1" dirty="0" err="1"/>
              <a:t>SignalFx</a:t>
            </a:r>
            <a:endParaRPr lang="en-IN" b="1" dirty="0"/>
          </a:p>
          <a:p>
            <a:pPr marL="0" lvl="0" indent="0" algn="l" rtl="0">
              <a:spcBef>
                <a:spcPts val="0"/>
              </a:spcBef>
              <a:spcAft>
                <a:spcPts val="0"/>
              </a:spcAft>
              <a:buNone/>
            </a:pPr>
            <a:r>
              <a:rPr lang="en-IN" b="0" dirty="0" err="1"/>
              <a:t>SignalFx</a:t>
            </a:r>
            <a:r>
              <a:rPr lang="en-IN" b="0" dirty="0"/>
              <a:t>, which recently got acquired by Splunk, is a complete observability tool. It can collect traces, metrics, and events from applications and infrastructure to help inform users of not only the system’s health but why it is behaving a certain way. This helps teams to fix issues faster as well as connect application and infrastructure monitoring with the requirements of the business. </a:t>
            </a:r>
            <a:r>
              <a:rPr lang="en-IN" b="0" dirty="0" err="1"/>
              <a:t>SignalFx</a:t>
            </a:r>
            <a:r>
              <a:rPr lang="en-IN" b="0" dirty="0"/>
              <a:t> is great to use for debugging and post-incident reviews through high cardinality analytics, service mapping, and detailed visualizations and dashboards.</a:t>
            </a:r>
          </a:p>
          <a:p>
            <a:pPr marL="0" lvl="0" indent="0" algn="l" rtl="0">
              <a:spcBef>
                <a:spcPts val="0"/>
              </a:spcBef>
              <a:spcAft>
                <a:spcPts val="0"/>
              </a:spcAft>
              <a:buNone/>
            </a:pPr>
            <a:endParaRPr lang="en-IN" b="0" dirty="0"/>
          </a:p>
          <a:p>
            <a:pPr marL="0" lvl="0" indent="0" algn="l" rtl="0">
              <a:spcBef>
                <a:spcPts val="0"/>
              </a:spcBef>
              <a:spcAft>
                <a:spcPts val="0"/>
              </a:spcAft>
              <a:buNone/>
            </a:pPr>
            <a:r>
              <a:rPr lang="en-IN" b="1" dirty="0"/>
              <a:t>Prometheus</a:t>
            </a:r>
          </a:p>
          <a:p>
            <a:pPr marL="0" lvl="0" indent="0" algn="l" rtl="0">
              <a:spcBef>
                <a:spcPts val="0"/>
              </a:spcBef>
              <a:spcAft>
                <a:spcPts val="0"/>
              </a:spcAft>
              <a:buNone/>
            </a:pPr>
            <a:r>
              <a:rPr lang="en-IN" b="0" dirty="0"/>
              <a:t>Prometheus is an open-source, time-series database and monitoring tool that is mostly used by DevOps and IT teams. It generates alerts based on time-series data. One can generate precise alerts and visualizations to get business insights and engineering outcomes. Developers and IT practitioners can easily customize the tool for their own use cases. Following are some of its features:</a:t>
            </a:r>
          </a:p>
          <a:p>
            <a:pPr marL="0" lvl="0" indent="0" algn="l" rtl="0">
              <a:spcBef>
                <a:spcPts val="0"/>
              </a:spcBef>
              <a:spcAft>
                <a:spcPts val="0"/>
              </a:spcAft>
              <a:buNone/>
            </a:pPr>
            <a:endParaRPr lang="en-IN" b="0" dirty="0"/>
          </a:p>
          <a:p>
            <a:pPr marL="171450" lvl="0" indent="-171450" algn="l" rtl="0">
              <a:spcBef>
                <a:spcPts val="0"/>
              </a:spcBef>
              <a:spcAft>
                <a:spcPts val="0"/>
              </a:spcAft>
            </a:pPr>
            <a:r>
              <a:rPr lang="en-IN" b="0" dirty="0"/>
              <a:t>Functional </a:t>
            </a:r>
            <a:r>
              <a:rPr lang="en-IN" b="0" dirty="0" err="1"/>
              <a:t>sharding</a:t>
            </a:r>
            <a:r>
              <a:rPr lang="en-IN" b="0" dirty="0"/>
              <a:t> and federation helps with scaling</a:t>
            </a:r>
          </a:p>
          <a:p>
            <a:pPr marL="171450" lvl="0" indent="-171450" algn="l" rtl="0">
              <a:spcBef>
                <a:spcPts val="0"/>
              </a:spcBef>
              <a:spcAft>
                <a:spcPts val="0"/>
              </a:spcAft>
            </a:pPr>
            <a:r>
              <a:rPr lang="en-IN" b="0" dirty="0"/>
              <a:t>Easy service instrumentation with numerous client libraries</a:t>
            </a:r>
          </a:p>
          <a:p>
            <a:pPr marL="171450" lvl="0" indent="-171450" algn="l" rtl="0">
              <a:spcBef>
                <a:spcPts val="0"/>
              </a:spcBef>
              <a:spcAft>
                <a:spcPts val="0"/>
              </a:spcAft>
            </a:pPr>
            <a:r>
              <a:rPr lang="en-IN" b="0" dirty="0" err="1"/>
              <a:t>PromQL</a:t>
            </a:r>
            <a:r>
              <a:rPr lang="en-IN" b="0" dirty="0"/>
              <a:t> enables powerful reporting capabilities</a:t>
            </a:r>
          </a:p>
          <a:p>
            <a:pPr marL="171450" lvl="0" indent="-171450" algn="l" rtl="0">
              <a:spcBef>
                <a:spcPts val="0"/>
              </a:spcBef>
              <a:spcAft>
                <a:spcPts val="0"/>
              </a:spcAft>
            </a:pPr>
            <a:endParaRPr lang="en-IN" b="0" dirty="0"/>
          </a:p>
          <a:p>
            <a:pPr marL="0" lvl="0" indent="0" algn="l" rtl="0">
              <a:spcBef>
                <a:spcPts val="0"/>
              </a:spcBef>
              <a:spcAft>
                <a:spcPts val="0"/>
              </a:spcAft>
              <a:buNone/>
            </a:pPr>
            <a:r>
              <a:rPr lang="en" dirty="0"/>
              <a:t>Reference: </a:t>
            </a:r>
            <a:endParaRPr dirty="0"/>
          </a:p>
          <a:p>
            <a:pPr marL="0" indent="0">
              <a:spcAft>
                <a:spcPts val="1600"/>
              </a:spcAft>
              <a:buNone/>
            </a:pPr>
            <a:r>
              <a:rPr lang="en-IN" dirty="0">
                <a:hlinkClick r:id="rId3"/>
              </a:rPr>
              <a:t>https://www.pqatesting.com/wp-content/uploads/2020/11/The-DevOps-Tool-Ecosystem.png</a:t>
            </a:r>
            <a:endParaRPr lang="en-IN" dirty="0"/>
          </a:p>
        </p:txBody>
      </p:sp>
    </p:spTree>
    <p:extLst>
      <p:ext uri="{BB962C8B-B14F-4D97-AF65-F5344CB8AC3E}">
        <p14:creationId xmlns:p14="http://schemas.microsoft.com/office/powerpoint/2010/main" val="858708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Continuing from the last slide: </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a:t>
            </a:r>
            <a:r>
              <a:rPr lang="en-IN" dirty="0"/>
              <a:t>Subtopic of Subtopic</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1" dirty="0"/>
              <a:t>Splunk Cloud</a:t>
            </a:r>
          </a:p>
          <a:p>
            <a:pPr marL="0" lvl="0" indent="0" algn="l" rtl="0">
              <a:spcBef>
                <a:spcPts val="0"/>
              </a:spcBef>
              <a:spcAft>
                <a:spcPts val="0"/>
              </a:spcAft>
              <a:buNone/>
            </a:pPr>
            <a:endParaRPr dirty="0"/>
          </a:p>
          <a:p>
            <a:pPr marL="0" lvl="0" indent="0" algn="l" rtl="0">
              <a:spcBef>
                <a:spcPts val="0"/>
              </a:spcBef>
              <a:spcAft>
                <a:spcPts val="0"/>
              </a:spcAft>
              <a:buNone/>
            </a:pPr>
            <a:r>
              <a:rPr lang="en-IN" dirty="0"/>
              <a:t>Splunk Enterprise and Splunk Cloud are log management, infrastructure monitoring, and application monitoring tools. It can collect data from services and devices as well as other monitoring tools such as DevOps monitoring tools. Splunk serves as the single source of truth for the health and performance of a system. Its powerful log search, filtration functionality, and informative visualizations and dashboards lead to quicker incident resolution. Splunk provides observability and provides the tools required to take action whether there is an on-premises architecture or in a cloud environment. Splunk when paired with </a:t>
            </a:r>
            <a:r>
              <a:rPr lang="en-IN" dirty="0" err="1"/>
              <a:t>VictorOps</a:t>
            </a:r>
            <a:r>
              <a:rPr lang="en-IN" dirty="0"/>
              <a:t> creates complete observability, data-driven incident management, and on-call incident response.</a:t>
            </a:r>
          </a:p>
          <a:p>
            <a:pPr marL="0" lvl="0" indent="0" algn="l" rtl="0">
              <a:spcBef>
                <a:spcPts val="0"/>
              </a:spcBef>
              <a:spcAft>
                <a:spcPts val="0"/>
              </a:spcAft>
              <a:buNone/>
            </a:pPr>
            <a:endParaRPr lang="en-IN" b="1" dirty="0"/>
          </a:p>
          <a:p>
            <a:pPr marL="0" lvl="0" indent="0" algn="l" rtl="0">
              <a:spcBef>
                <a:spcPts val="0"/>
              </a:spcBef>
              <a:spcAft>
                <a:spcPts val="0"/>
              </a:spcAft>
              <a:buNone/>
            </a:pPr>
            <a:r>
              <a:rPr lang="en-IN" b="1" dirty="0" err="1"/>
              <a:t>Raygun</a:t>
            </a:r>
            <a:endParaRPr lang="en-IN" b="1" dirty="0"/>
          </a:p>
          <a:p>
            <a:pPr marL="0" lvl="0" indent="0" algn="l" rtl="0">
              <a:spcBef>
                <a:spcPts val="0"/>
              </a:spcBef>
              <a:spcAft>
                <a:spcPts val="0"/>
              </a:spcAft>
              <a:buNone/>
            </a:pPr>
            <a:r>
              <a:rPr lang="en-IN" dirty="0" err="1"/>
              <a:t>Raygun</a:t>
            </a:r>
            <a:r>
              <a:rPr lang="en-IN" dirty="0"/>
              <a:t> generates real insights into the way users experience a service. It has the ability to provide detailed reports on everything like full-scale app crashes, downtime, performance metrics like load speeds, network latency, etc. Its real-user monitoring can identify and expose both client-side and server-side problems for users as well as help product teams give priority</a:t>
            </a:r>
            <a:r>
              <a:rPr lang="en-IN" b="0" dirty="0"/>
              <a:t> to engineering roadmaps to align with real problems. The APM tool works well with </a:t>
            </a:r>
            <a:r>
              <a:rPr lang="en-IN" b="0" dirty="0" err="1"/>
              <a:t>Raygun’s</a:t>
            </a:r>
            <a:r>
              <a:rPr lang="en-IN" b="0" dirty="0"/>
              <a:t> error management workflow. It automatically links errors back to the source code. This brings Development and Operations together through a single source of truth for the entire team—performance problems and the cause of errors.</a:t>
            </a:r>
          </a:p>
          <a:p>
            <a:pPr marL="0" lvl="0" indent="0" algn="l" rtl="0">
              <a:spcBef>
                <a:spcPts val="0"/>
              </a:spcBef>
              <a:spcAft>
                <a:spcPts val="0"/>
              </a:spcAft>
              <a:buNone/>
            </a:pPr>
            <a:endParaRPr lang="en-IN" b="0" dirty="0"/>
          </a:p>
          <a:p>
            <a:pPr marL="0" lvl="0" indent="0" algn="l" rtl="0">
              <a:spcBef>
                <a:spcPts val="0"/>
              </a:spcBef>
              <a:spcAft>
                <a:spcPts val="0"/>
              </a:spcAft>
              <a:buNone/>
            </a:pPr>
            <a:r>
              <a:rPr lang="en-IN" b="1" dirty="0"/>
              <a:t>Catchpoint</a:t>
            </a:r>
          </a:p>
          <a:p>
            <a:pPr marL="0" lvl="0" indent="0" algn="l" rtl="0">
              <a:spcBef>
                <a:spcPts val="0"/>
              </a:spcBef>
              <a:spcAft>
                <a:spcPts val="0"/>
              </a:spcAft>
              <a:buNone/>
            </a:pPr>
            <a:r>
              <a:rPr lang="en-IN" b="0" dirty="0"/>
              <a:t>The Catchpoint monitoring tool combines synthetic monitoring, real-user monitoring, network monitoring, and endpoint monitoring for the detection of errors and incidents anywhere in an architecture. The ability to run synthetic metrics through the system is a unique advantage as compared to others. For smaller teams who don’t have large amounts of real metrics, it can help you find service reliability or performance problems as you scale before customers notice it. Catchpoint helps identify issues whether it’s caused by a user’s browser or device or an application or infrastructure problem.</a:t>
            </a:r>
          </a:p>
          <a:p>
            <a:pPr marL="0" lvl="0" indent="0" algn="l" rtl="0">
              <a:spcBef>
                <a:spcPts val="0"/>
              </a:spcBef>
              <a:spcAft>
                <a:spcPts val="0"/>
              </a:spcAft>
              <a:buNone/>
            </a:pPr>
            <a:endParaRPr lang="en-IN" b="0" dirty="0"/>
          </a:p>
          <a:p>
            <a:pPr marL="0" lvl="0" indent="0" algn="l" rtl="0">
              <a:spcBef>
                <a:spcPts val="0"/>
              </a:spcBef>
              <a:spcAft>
                <a:spcPts val="0"/>
              </a:spcAft>
              <a:buNone/>
            </a:pPr>
            <a:r>
              <a:rPr lang="en-IN" b="1" dirty="0"/>
              <a:t>Splunk On-Call</a:t>
            </a:r>
          </a:p>
          <a:p>
            <a:pPr marL="0" lvl="0" indent="0" algn="l" rtl="0">
              <a:spcBef>
                <a:spcPts val="0"/>
              </a:spcBef>
              <a:spcAft>
                <a:spcPts val="0"/>
              </a:spcAft>
              <a:buNone/>
            </a:pPr>
            <a:r>
              <a:rPr lang="en-IN" b="0" dirty="0"/>
              <a:t>With Splunk On-Call, one can alert engineers and on-call responders about problems and incidents in real-time as well as provide contextual alert information and remediation instructions. In one single pane of glass, DevOps and IT practitioners can collaborate to drastically reduce the time taken to acknowledge and resolve incidents. With reports like MTTA/MTTR, Post-Incident Review, Incident Frequency, teams can drive swift problem resolution, manage alert noise, reduce burnout, etc.</a:t>
            </a:r>
          </a:p>
          <a:p>
            <a:pPr marL="0" lvl="0" indent="0" algn="l" rtl="0">
              <a:spcBef>
                <a:spcPts val="0"/>
              </a:spcBef>
              <a:spcAft>
                <a:spcPts val="0"/>
              </a:spcAft>
              <a:buNone/>
            </a:pPr>
            <a:endParaRPr lang="en-IN" b="0" dirty="0"/>
          </a:p>
          <a:p>
            <a:pPr marL="0" lvl="0" indent="0" algn="l" rtl="0">
              <a:spcBef>
                <a:spcPts val="0"/>
              </a:spcBef>
              <a:spcAft>
                <a:spcPts val="0"/>
              </a:spcAft>
              <a:buNone/>
            </a:pPr>
            <a:r>
              <a:rPr lang="en-IN" b="1" dirty="0"/>
              <a:t>Gremlin</a:t>
            </a:r>
          </a:p>
          <a:p>
            <a:pPr marL="0" lvl="0" indent="0" algn="l" rtl="0">
              <a:spcBef>
                <a:spcPts val="0"/>
              </a:spcBef>
              <a:spcAft>
                <a:spcPts val="0"/>
              </a:spcAft>
              <a:buNone/>
            </a:pPr>
            <a:r>
              <a:rPr lang="en-IN" b="0" dirty="0"/>
              <a:t>Netflix popularized chaos engineering as a means to simulate chaos through systems in order to test the response to stress and unpredictable events. Gremlin lets you design experiments according to your liking to conduct or simply re-enact issues experienced in the past and run them through your applications and services to see how they handle it.</a:t>
            </a:r>
          </a:p>
          <a:p>
            <a:pPr marL="0" lvl="0" indent="0" algn="l" rtl="0">
              <a:spcBef>
                <a:spcPts val="0"/>
              </a:spcBef>
              <a:spcAft>
                <a:spcPts val="0"/>
              </a:spcAft>
              <a:buNone/>
            </a:pPr>
            <a:endParaRPr lang="en-IN" b="0" dirty="0"/>
          </a:p>
          <a:p>
            <a:pPr marL="0" lvl="0" indent="0" algn="l" rtl="0">
              <a:spcBef>
                <a:spcPts val="0"/>
              </a:spcBef>
              <a:spcAft>
                <a:spcPts val="0"/>
              </a:spcAft>
              <a:buNone/>
            </a:pPr>
            <a:r>
              <a:rPr lang="en-IN" b="1" dirty="0"/>
              <a:t>JUnit </a:t>
            </a:r>
          </a:p>
          <a:p>
            <a:pPr marL="0" lvl="0" indent="0" algn="l" rtl="0">
              <a:spcBef>
                <a:spcPts val="0"/>
              </a:spcBef>
              <a:spcAft>
                <a:spcPts val="0"/>
              </a:spcAft>
              <a:buNone/>
            </a:pPr>
            <a:r>
              <a:rPr lang="en-IN" b="0" dirty="0"/>
              <a:t>JUnit is the de-facto test automation tool for Java. No matter if JUnit is used for writing unit or integration tests or even if another framework is used in conjunction with it - such as Selenium - the output results file can be uploaded to Zephyr Scale for generating reports and leveraging all the other capabilities</a:t>
            </a:r>
          </a:p>
          <a:p>
            <a:pPr marL="0" lvl="0" indent="0" algn="l" rtl="0">
              <a:spcBef>
                <a:spcPts val="0"/>
              </a:spcBef>
              <a:spcAft>
                <a:spcPts val="0"/>
              </a:spcAft>
              <a:buNone/>
            </a:pPr>
            <a:endParaRPr lang="en-IN" b="0" dirty="0"/>
          </a:p>
          <a:p>
            <a:pPr marL="0" lvl="0" indent="0" algn="l" rtl="0">
              <a:spcBef>
                <a:spcPts val="0"/>
              </a:spcBef>
              <a:spcAft>
                <a:spcPts val="0"/>
              </a:spcAft>
              <a:buNone/>
            </a:pPr>
            <a:r>
              <a:rPr lang="en" dirty="0"/>
              <a:t>Reference: </a:t>
            </a:r>
            <a:endParaRPr dirty="0"/>
          </a:p>
          <a:p>
            <a:pPr marL="0" indent="0">
              <a:spcAft>
                <a:spcPts val="1600"/>
              </a:spcAft>
              <a:buNone/>
            </a:pPr>
            <a:r>
              <a:rPr lang="en-IN" dirty="0">
                <a:hlinkClick r:id="rId3"/>
              </a:rPr>
              <a:t>https://smartbear.com/blog/devops-testing-strategy-best-practices-tools/</a:t>
            </a:r>
            <a:endParaRPr lang="en-IN" dirty="0"/>
          </a:p>
        </p:txBody>
      </p:sp>
    </p:spTree>
    <p:extLst>
      <p:ext uri="{BB962C8B-B14F-4D97-AF65-F5344CB8AC3E}">
        <p14:creationId xmlns:p14="http://schemas.microsoft.com/office/powerpoint/2010/main" val="4013747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Continuing from the last slide: </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Subtitle - </a:t>
            </a:r>
            <a:r>
              <a:rPr lang="en-IN" dirty="0"/>
              <a:t>Subtopic of Subtopic</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IN" b="0" dirty="0"/>
          </a:p>
          <a:p>
            <a:pPr marL="0" lvl="0" indent="0" algn="l" rtl="0">
              <a:spcBef>
                <a:spcPts val="0"/>
              </a:spcBef>
              <a:spcAft>
                <a:spcPts val="0"/>
              </a:spcAft>
              <a:buNone/>
            </a:pPr>
            <a:r>
              <a:rPr lang="en-IN" b="0" dirty="0"/>
              <a:t>Continuous delivery is a software development practice where code changes are automatically prepared for a release to production. Continuous delivery expands upon continuous integration by deploying all code changes to a testing environment and/or a production environment after the build stage.</a:t>
            </a:r>
          </a:p>
          <a:p>
            <a:pPr marL="0" lvl="0" indent="0" algn="l" rtl="0">
              <a:spcBef>
                <a:spcPts val="0"/>
              </a:spcBef>
              <a:spcAft>
                <a:spcPts val="0"/>
              </a:spcAft>
              <a:buNone/>
            </a:pPr>
            <a:endParaRPr lang="en-IN" b="0" dirty="0"/>
          </a:p>
          <a:p>
            <a:pPr marL="0" lvl="0" indent="0" algn="l" rtl="0">
              <a:spcBef>
                <a:spcPts val="0"/>
              </a:spcBef>
              <a:spcAft>
                <a:spcPts val="0"/>
              </a:spcAft>
              <a:buNone/>
            </a:pPr>
            <a:r>
              <a:rPr lang="en-IN" b="1" dirty="0"/>
              <a:t>AWS </a:t>
            </a:r>
            <a:r>
              <a:rPr lang="en-IN" b="1" dirty="0" err="1"/>
              <a:t>CodePipeline</a:t>
            </a:r>
            <a:r>
              <a:rPr lang="en-IN" b="1" dirty="0"/>
              <a:t> </a:t>
            </a:r>
            <a:r>
              <a:rPr lang="en-IN" b="0" dirty="0"/>
              <a:t>is a continuous delivery service that enables you to model, visualize, and automate the steps required to release your software. With AWS </a:t>
            </a:r>
            <a:r>
              <a:rPr lang="en-IN" b="0" dirty="0" err="1"/>
              <a:t>CodePipeline</a:t>
            </a:r>
            <a:r>
              <a:rPr lang="en-IN" b="0" dirty="0"/>
              <a:t>, the full release process can be </a:t>
            </a:r>
            <a:r>
              <a:rPr lang="en-IN" b="0" dirty="0" err="1"/>
              <a:t>modeled</a:t>
            </a:r>
            <a:r>
              <a:rPr lang="en-IN" b="0" dirty="0"/>
              <a:t> for building code, deploying to pre-production environments, testing your application, and releasing it to production. AWS </a:t>
            </a:r>
            <a:r>
              <a:rPr lang="en-IN" b="0" dirty="0" err="1"/>
              <a:t>CodePipeline</a:t>
            </a:r>
            <a:r>
              <a:rPr lang="en-IN" b="0" dirty="0"/>
              <a:t> then builds, tests, and deploys your application according to the defined workflow every time there is a code change.</a:t>
            </a:r>
          </a:p>
          <a:p>
            <a:pPr marL="0" lvl="0" indent="0" algn="l" rtl="0">
              <a:spcBef>
                <a:spcPts val="0"/>
              </a:spcBef>
              <a:spcAft>
                <a:spcPts val="0"/>
              </a:spcAft>
              <a:buNone/>
            </a:pPr>
            <a:endParaRPr lang="en-IN" b="0" dirty="0"/>
          </a:p>
          <a:p>
            <a:pPr marL="0" lvl="0" indent="0" algn="l" rtl="0">
              <a:spcBef>
                <a:spcPts val="0"/>
              </a:spcBef>
              <a:spcAft>
                <a:spcPts val="0"/>
              </a:spcAft>
              <a:buNone/>
            </a:pPr>
            <a:r>
              <a:rPr lang="en-IN" b="1" dirty="0"/>
              <a:t>AWS </a:t>
            </a:r>
            <a:r>
              <a:rPr lang="en-IN" b="1" dirty="0" err="1"/>
              <a:t>CodeBuild</a:t>
            </a:r>
            <a:r>
              <a:rPr lang="en-IN" b="1" dirty="0"/>
              <a:t> </a:t>
            </a:r>
            <a:r>
              <a:rPr lang="en-IN" b="0" dirty="0"/>
              <a:t>is a fully managed continuous integration service that compiles source code, runs tests, and produces software packages that are ready to deploy. The developer would need to provision, manage, and scale your own build servers. </a:t>
            </a:r>
            <a:r>
              <a:rPr lang="en-IN" b="0" dirty="0" err="1"/>
              <a:t>CodeBuild</a:t>
            </a:r>
            <a:r>
              <a:rPr lang="en-IN" b="0" dirty="0"/>
              <a:t> scales continuously and can process multiple builds concurrently. </a:t>
            </a:r>
            <a:r>
              <a:rPr lang="en-IN" b="0" dirty="0" err="1"/>
              <a:t>CodeBuild</a:t>
            </a:r>
            <a:r>
              <a:rPr lang="en-IN" b="0" dirty="0"/>
              <a:t> offers various pre-configured environments for various versions of Microsoft Windows and Linux. Customers can also bring their customized build environments as Docker containers.</a:t>
            </a:r>
          </a:p>
          <a:p>
            <a:pPr marL="0" lvl="0" indent="0" algn="l" rtl="0">
              <a:spcBef>
                <a:spcPts val="0"/>
              </a:spcBef>
              <a:spcAft>
                <a:spcPts val="0"/>
              </a:spcAft>
              <a:buNone/>
            </a:pPr>
            <a:endParaRPr lang="en-IN" b="0" dirty="0"/>
          </a:p>
          <a:p>
            <a:pPr marL="0" lvl="0" indent="0" algn="l" rtl="0">
              <a:spcBef>
                <a:spcPts val="0"/>
              </a:spcBef>
              <a:spcAft>
                <a:spcPts val="0"/>
              </a:spcAft>
              <a:buNone/>
            </a:pPr>
            <a:r>
              <a:rPr lang="en-IN" b="1" dirty="0"/>
              <a:t>AWS </a:t>
            </a:r>
            <a:r>
              <a:rPr lang="en-IN" b="1" dirty="0" err="1"/>
              <a:t>CodeDeploy</a:t>
            </a:r>
            <a:r>
              <a:rPr lang="en-IN" b="1" dirty="0"/>
              <a:t> </a:t>
            </a:r>
            <a:r>
              <a:rPr lang="en-IN" b="0" dirty="0"/>
              <a:t>is a fully managed deployment service that automates software deployments to a variety of computing services such as Amazon Elastic Compute Cloud (Amazon EC2), AWS </a:t>
            </a:r>
            <a:r>
              <a:rPr lang="en-IN" b="0" dirty="0" err="1"/>
              <a:t>Fargate</a:t>
            </a:r>
            <a:r>
              <a:rPr lang="en-IN" b="0" dirty="0"/>
              <a:t>, AWS Lambda, and your on-premises servers. AWS </a:t>
            </a:r>
            <a:r>
              <a:rPr lang="en-IN" b="0" dirty="0" err="1"/>
              <a:t>CodeDeploy</a:t>
            </a:r>
            <a:r>
              <a:rPr lang="en-IN" b="0" dirty="0"/>
              <a:t> makes it easier for you to rapidly release new features, helps you avoid downtime during application deployment, and handles the complexity of updating your applications.</a:t>
            </a:r>
          </a:p>
          <a:p>
            <a:pPr marL="0" lvl="0" indent="0" algn="l" rtl="0">
              <a:spcBef>
                <a:spcPts val="0"/>
              </a:spcBef>
              <a:spcAft>
                <a:spcPts val="0"/>
              </a:spcAft>
              <a:buNone/>
            </a:pPr>
            <a:endParaRPr lang="en-IN" b="0" dirty="0"/>
          </a:p>
          <a:p>
            <a:pPr marL="0" lvl="0" indent="0" algn="l" rtl="0">
              <a:spcBef>
                <a:spcPts val="0"/>
              </a:spcBef>
              <a:spcAft>
                <a:spcPts val="0"/>
              </a:spcAft>
              <a:buNone/>
            </a:pPr>
            <a:r>
              <a:rPr lang="en-IN" b="1" dirty="0"/>
              <a:t>AWS </a:t>
            </a:r>
            <a:r>
              <a:rPr lang="en-IN" b="1" dirty="0" err="1"/>
              <a:t>CodeStar</a:t>
            </a:r>
            <a:r>
              <a:rPr lang="en-IN" b="1" dirty="0"/>
              <a:t> </a:t>
            </a:r>
            <a:r>
              <a:rPr lang="en-IN" b="0" dirty="0"/>
              <a:t>enables you to quickly develop, build, and deploy applications on AWS. AWS </a:t>
            </a:r>
            <a:r>
              <a:rPr lang="en-IN" b="0" dirty="0" err="1"/>
              <a:t>CodeStar</a:t>
            </a:r>
            <a:r>
              <a:rPr lang="en-IN" b="0" dirty="0"/>
              <a:t> provides a unified user interface, enabling you to easily manage your software development activities in one place. With AWS </a:t>
            </a:r>
            <a:r>
              <a:rPr lang="en-IN" b="0" dirty="0" err="1"/>
              <a:t>CodeStar</a:t>
            </a:r>
            <a:r>
              <a:rPr lang="en-IN" b="0" dirty="0"/>
              <a:t>, you can set up your entire continuous delivery toolchain in minutes, allowing you to start releasing code faster.</a:t>
            </a:r>
          </a:p>
          <a:p>
            <a:pPr marL="0" lvl="0" indent="0" algn="l" rtl="0">
              <a:spcBef>
                <a:spcPts val="0"/>
              </a:spcBef>
              <a:spcAft>
                <a:spcPts val="0"/>
              </a:spcAft>
              <a:buNone/>
            </a:pPr>
            <a:endParaRPr lang="en-IN" b="0" dirty="0"/>
          </a:p>
          <a:p>
            <a:pPr marL="0" lvl="0" indent="0" algn="l" rtl="0">
              <a:spcBef>
                <a:spcPts val="0"/>
              </a:spcBef>
              <a:spcAft>
                <a:spcPts val="0"/>
              </a:spcAft>
              <a:buNone/>
            </a:pPr>
            <a:endParaRPr lang="en-IN" b="0" dirty="0"/>
          </a:p>
          <a:p>
            <a:pPr marL="0" lvl="0" indent="0" algn="l" rtl="0">
              <a:spcBef>
                <a:spcPts val="0"/>
              </a:spcBef>
              <a:spcAft>
                <a:spcPts val="0"/>
              </a:spcAft>
              <a:buNone/>
            </a:pPr>
            <a:endParaRPr lang="en-IN" b="0" dirty="0"/>
          </a:p>
          <a:p>
            <a:pPr marL="0" lvl="0" indent="0" algn="l" rtl="0">
              <a:spcBef>
                <a:spcPts val="0"/>
              </a:spcBef>
              <a:spcAft>
                <a:spcPts val="0"/>
              </a:spcAft>
              <a:buNone/>
            </a:pPr>
            <a:endParaRPr lang="en-IN" b="0" dirty="0"/>
          </a:p>
          <a:p>
            <a:pPr marL="0" lvl="0" indent="0" algn="l" rtl="0">
              <a:spcBef>
                <a:spcPts val="0"/>
              </a:spcBef>
              <a:spcAft>
                <a:spcPts val="0"/>
              </a:spcAft>
              <a:buNone/>
            </a:pPr>
            <a:r>
              <a:rPr lang="en" dirty="0"/>
              <a:t>Reference: </a:t>
            </a:r>
            <a:endParaRPr dirty="0"/>
          </a:p>
          <a:p>
            <a:pPr marL="0" indent="0">
              <a:spcAft>
                <a:spcPts val="1600"/>
              </a:spcAft>
              <a:buNone/>
            </a:pPr>
            <a:r>
              <a:rPr lang="en-IN" dirty="0">
                <a:hlinkClick r:id="rId3"/>
              </a:rPr>
              <a:t>https://d2908q01vomqb2.cloudfront.net/7719a1c782a1ba91c031a682a0a2f8658209adbf/2021/02/10/Figure1-3.png</a:t>
            </a:r>
            <a:endParaRPr lang="en-IN" dirty="0"/>
          </a:p>
          <a:p>
            <a:pPr marL="0" indent="0">
              <a:spcAft>
                <a:spcPts val="1600"/>
              </a:spcAft>
              <a:buNone/>
            </a:pPr>
            <a:endParaRPr lang="en-IN" dirty="0"/>
          </a:p>
        </p:txBody>
      </p:sp>
    </p:spTree>
    <p:extLst>
      <p:ext uri="{BB962C8B-B14F-4D97-AF65-F5344CB8AC3E}">
        <p14:creationId xmlns:p14="http://schemas.microsoft.com/office/powerpoint/2010/main" val="2001633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Continuing from the last slide: </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Subtitle - </a:t>
            </a:r>
            <a:r>
              <a:rPr lang="en-IN" dirty="0"/>
              <a:t>Subtopic of Subtopic</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IN" b="0" dirty="0"/>
          </a:p>
          <a:p>
            <a:pPr marL="171450" lvl="0" indent="-171450" algn="l" rtl="0">
              <a:spcBef>
                <a:spcPts val="0"/>
              </a:spcBef>
              <a:spcAft>
                <a:spcPts val="0"/>
              </a:spcAft>
            </a:pPr>
            <a:r>
              <a:rPr lang="en-IN" b="0" dirty="0"/>
              <a:t>Demands proper mindset across the company</a:t>
            </a:r>
          </a:p>
          <a:p>
            <a:pPr marL="171450" lvl="0" indent="-171450" algn="l" rtl="0">
              <a:spcBef>
                <a:spcPts val="0"/>
              </a:spcBef>
              <a:spcAft>
                <a:spcPts val="0"/>
              </a:spcAft>
            </a:pPr>
            <a:r>
              <a:rPr lang="en-IN" b="0" dirty="0"/>
              <a:t>Lowered business security by outsourcing the DevOps operations</a:t>
            </a:r>
          </a:p>
          <a:p>
            <a:pPr marL="171450" lvl="0" indent="-171450" algn="l" rtl="0">
              <a:spcBef>
                <a:spcPts val="0"/>
              </a:spcBef>
              <a:spcAft>
                <a:spcPts val="0"/>
              </a:spcAft>
            </a:pPr>
            <a:r>
              <a:rPr lang="en-IN" b="0" dirty="0"/>
              <a:t>Dealing with the legacy system is a challenge</a:t>
            </a:r>
          </a:p>
          <a:p>
            <a:pPr marL="171450" lvl="0" indent="-171450" algn="l" rtl="0">
              <a:spcBef>
                <a:spcPts val="0"/>
              </a:spcBef>
              <a:spcAft>
                <a:spcPts val="0"/>
              </a:spcAft>
            </a:pPr>
            <a:r>
              <a:rPr lang="en-IN" b="0" dirty="0"/>
              <a:t>Practicing security for CI/CD is a separate affair</a:t>
            </a:r>
          </a:p>
          <a:p>
            <a:pPr marL="171450" lvl="0" indent="-171450" algn="l" rtl="0">
              <a:spcBef>
                <a:spcPts val="0"/>
              </a:spcBef>
              <a:spcAft>
                <a:spcPts val="0"/>
              </a:spcAft>
            </a:pPr>
            <a:r>
              <a:rPr lang="en-IN" b="0" dirty="0"/>
              <a:t>Getting the right pool of DevOps expertise is a challenge</a:t>
            </a:r>
          </a:p>
          <a:p>
            <a:pPr marL="171450" lvl="0" indent="-171450" algn="l" rtl="0">
              <a:spcBef>
                <a:spcPts val="0"/>
              </a:spcBef>
              <a:spcAft>
                <a:spcPts val="0"/>
              </a:spcAft>
            </a:pPr>
            <a:r>
              <a:rPr lang="en-IN" b="0" dirty="0"/>
              <a:t>Challenges with the number of tools and switching tools</a:t>
            </a:r>
          </a:p>
          <a:p>
            <a:pPr marL="171450" lvl="0" indent="-171450" algn="l" rtl="0">
              <a:spcBef>
                <a:spcPts val="0"/>
              </a:spcBef>
              <a:spcAft>
                <a:spcPts val="0"/>
              </a:spcAft>
            </a:pPr>
            <a:r>
              <a:rPr lang="en-IN" b="0" dirty="0"/>
              <a:t>Transition challenges (organizational and technical)</a:t>
            </a:r>
          </a:p>
          <a:p>
            <a:pPr marL="0" lvl="0" indent="0" algn="l" rtl="0">
              <a:spcBef>
                <a:spcPts val="0"/>
              </a:spcBef>
              <a:spcAft>
                <a:spcPts val="0"/>
              </a:spcAft>
              <a:buNone/>
            </a:pPr>
            <a:endParaRPr lang="en-IN" b="0" dirty="0"/>
          </a:p>
          <a:p>
            <a:pPr marL="0" lvl="0" indent="0" algn="l" rtl="0">
              <a:spcBef>
                <a:spcPts val="0"/>
              </a:spcBef>
              <a:spcAft>
                <a:spcPts val="0"/>
              </a:spcAft>
              <a:buNone/>
            </a:pPr>
            <a:endParaRPr lang="en-IN" b="0" dirty="0"/>
          </a:p>
          <a:p>
            <a:pPr marL="0" lvl="0" indent="0" algn="l" rtl="0">
              <a:spcBef>
                <a:spcPts val="0"/>
              </a:spcBef>
              <a:spcAft>
                <a:spcPts val="0"/>
              </a:spcAft>
              <a:buNone/>
            </a:pPr>
            <a:r>
              <a:rPr lang="en" dirty="0"/>
              <a:t>Reference: </a:t>
            </a:r>
            <a:endParaRPr dirty="0"/>
          </a:p>
          <a:p>
            <a:pPr marL="0" indent="0">
              <a:spcAft>
                <a:spcPts val="1600"/>
              </a:spcAft>
              <a:buNone/>
            </a:pPr>
            <a:r>
              <a:rPr lang="en-IN" dirty="0">
                <a:hlinkClick r:id="rId3"/>
              </a:rPr>
              <a:t>https://24thphoto.com/advantages-and-disadvantages-of-devops/</a:t>
            </a:r>
            <a:endParaRPr lang="en-IN" dirty="0"/>
          </a:p>
          <a:p>
            <a:pPr marL="0" indent="0">
              <a:spcAft>
                <a:spcPts val="1600"/>
              </a:spcAft>
              <a:buNone/>
            </a:pPr>
            <a:endParaRPr lang="en-IN" dirty="0"/>
          </a:p>
        </p:txBody>
      </p:sp>
    </p:spTree>
    <p:extLst>
      <p:ext uri="{BB962C8B-B14F-4D97-AF65-F5344CB8AC3E}">
        <p14:creationId xmlns:p14="http://schemas.microsoft.com/office/powerpoint/2010/main" val="17565264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AWS </a:t>
            </a:r>
            <a:r>
              <a:rPr lang="en-IN" dirty="0" err="1"/>
              <a:t>CodeCommit</a:t>
            </a:r>
            <a:r>
              <a:rPr lang="en-IN" dirty="0"/>
              <a:t> is a secure, highly scalable, managed source control service that hosts private git repositories. </a:t>
            </a:r>
            <a:r>
              <a:rPr lang="en-IN" dirty="0" err="1"/>
              <a:t>CodeCommit</a:t>
            </a:r>
            <a:r>
              <a:rPr lang="en-IN" dirty="0"/>
              <a:t> eliminates the need for you to operate your own source control system and there is no hardware to provision and scale or software to install, configure, and operate.</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Benefits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Fully managed</a:t>
            </a:r>
          </a:p>
          <a:p>
            <a:pPr marL="0" lvl="0" indent="0" algn="l" rtl="0">
              <a:spcBef>
                <a:spcPts val="0"/>
              </a:spcBef>
              <a:spcAft>
                <a:spcPts val="0"/>
              </a:spcAft>
              <a:buNone/>
            </a:pPr>
            <a:r>
              <a:rPr lang="en-IN" b="0" dirty="0"/>
              <a:t>AWS </a:t>
            </a:r>
            <a:r>
              <a:rPr lang="en-IN" b="0" dirty="0" err="1"/>
              <a:t>CodeCommit</a:t>
            </a:r>
            <a:r>
              <a:rPr lang="en-IN" b="0" dirty="0"/>
              <a:t> eliminates the need to host, maintain, back up, and scale your own source control servers. The service automatically scales to meet the growing needs of your project.</a:t>
            </a:r>
          </a:p>
          <a:p>
            <a:pPr marL="0" lvl="0" indent="0" algn="l" rtl="0">
              <a:spcBef>
                <a:spcPts val="0"/>
              </a:spcBef>
              <a:spcAft>
                <a:spcPts val="0"/>
              </a:spcAft>
              <a:buNone/>
            </a:pPr>
            <a:r>
              <a:rPr lang="en-IN" b="1" dirty="0"/>
              <a:t>Secure</a:t>
            </a:r>
          </a:p>
          <a:p>
            <a:pPr marL="0" lvl="0" indent="0" algn="l" rtl="0">
              <a:spcBef>
                <a:spcPts val="0"/>
              </a:spcBef>
              <a:spcAft>
                <a:spcPts val="0"/>
              </a:spcAft>
              <a:buNone/>
            </a:pPr>
            <a:r>
              <a:rPr lang="en-IN" b="0" dirty="0"/>
              <a:t>AWS </a:t>
            </a:r>
            <a:r>
              <a:rPr lang="en-IN" b="0" dirty="0" err="1"/>
              <a:t>CodeCommit</a:t>
            </a:r>
            <a:r>
              <a:rPr lang="en-IN" b="0" dirty="0"/>
              <a:t> automatically encrypts your files in transit and at rest. </a:t>
            </a:r>
            <a:r>
              <a:rPr lang="en-IN" b="0" dirty="0" err="1"/>
              <a:t>CodeCommit</a:t>
            </a:r>
            <a:r>
              <a:rPr lang="en-IN" b="0" dirty="0"/>
              <a:t> is integrated with AWS Identity and Access Management (IAM) allowing you to customize user-specific access to your repositories.</a:t>
            </a:r>
          </a:p>
          <a:p>
            <a:pPr marL="0" lvl="0" indent="0" algn="l" rtl="0">
              <a:spcBef>
                <a:spcPts val="0"/>
              </a:spcBef>
              <a:spcAft>
                <a:spcPts val="0"/>
              </a:spcAft>
              <a:buNone/>
            </a:pPr>
            <a:r>
              <a:rPr lang="en-IN" b="1" dirty="0"/>
              <a:t>High availability</a:t>
            </a:r>
          </a:p>
          <a:p>
            <a:pPr marL="0" lvl="0" indent="0" algn="l" rtl="0">
              <a:spcBef>
                <a:spcPts val="0"/>
              </a:spcBef>
              <a:spcAft>
                <a:spcPts val="0"/>
              </a:spcAft>
              <a:buNone/>
            </a:pPr>
            <a:r>
              <a:rPr lang="en-IN" b="0" dirty="0"/>
              <a:t>AWS </a:t>
            </a:r>
            <a:r>
              <a:rPr lang="en-IN" b="0" dirty="0" err="1"/>
              <a:t>CodeCommit</a:t>
            </a:r>
            <a:r>
              <a:rPr lang="en-IN" b="0" dirty="0"/>
              <a:t> has a highly scalable, redundant, and durable architecture. The service is designed to keep your repositories highly available and accessible.</a:t>
            </a:r>
          </a:p>
          <a:p>
            <a:pPr marL="0" lvl="0" indent="0" algn="l" rtl="0">
              <a:spcBef>
                <a:spcPts val="0"/>
              </a:spcBef>
              <a:spcAft>
                <a:spcPts val="0"/>
              </a:spcAft>
              <a:buNone/>
            </a:pPr>
            <a:r>
              <a:rPr lang="en-IN" b="1" dirty="0"/>
              <a:t>Collaborate on code</a:t>
            </a:r>
          </a:p>
          <a:p>
            <a:pPr marL="0" lvl="0" indent="0" algn="l" rtl="0">
              <a:spcBef>
                <a:spcPts val="0"/>
              </a:spcBef>
              <a:spcAft>
                <a:spcPts val="0"/>
              </a:spcAft>
              <a:buNone/>
            </a:pPr>
            <a:r>
              <a:rPr lang="en-IN" b="0" dirty="0"/>
              <a:t>AWS </a:t>
            </a:r>
            <a:r>
              <a:rPr lang="en-IN" b="0" dirty="0" err="1"/>
              <a:t>CodeCommit</a:t>
            </a:r>
            <a:r>
              <a:rPr lang="en-IN" b="0" dirty="0"/>
              <a:t> helps you collaborate on code with teammates via pull requests, branching, and merging. You can implement workflows that include code reviews and feedback by default, and control who can make changes to specific branches.</a:t>
            </a:r>
          </a:p>
          <a:p>
            <a:pPr marL="0" lvl="0" indent="0" algn="l" rtl="0">
              <a:spcBef>
                <a:spcPts val="0"/>
              </a:spcBef>
              <a:spcAft>
                <a:spcPts val="0"/>
              </a:spcAft>
              <a:buNone/>
            </a:pPr>
            <a:r>
              <a:rPr lang="en-IN" b="1" dirty="0"/>
              <a:t>Faster development lifecycle</a:t>
            </a:r>
          </a:p>
          <a:p>
            <a:pPr marL="0" lvl="0" indent="0" algn="l" rtl="0">
              <a:spcBef>
                <a:spcPts val="0"/>
              </a:spcBef>
              <a:spcAft>
                <a:spcPts val="0"/>
              </a:spcAft>
              <a:buNone/>
            </a:pPr>
            <a:r>
              <a:rPr lang="en-IN" b="0" dirty="0"/>
              <a:t>AWS </a:t>
            </a:r>
            <a:r>
              <a:rPr lang="en-IN" b="0" dirty="0" err="1"/>
              <a:t>CodeCommit</a:t>
            </a:r>
            <a:r>
              <a:rPr lang="en-IN" b="0" dirty="0"/>
              <a:t> keeps your repositories close to your build, staging, and production environments in the AWS cloud. You can transfer incremental changes instead of the entire application. This allows you to increase the speed and frequency of your development lifecycle.</a:t>
            </a:r>
          </a:p>
          <a:p>
            <a:pPr marL="0" lvl="0" indent="0" algn="l" rtl="0">
              <a:spcBef>
                <a:spcPts val="0"/>
              </a:spcBef>
              <a:spcAft>
                <a:spcPts val="0"/>
              </a:spcAft>
              <a:buNone/>
            </a:pPr>
            <a:r>
              <a:rPr lang="en-IN" b="1" dirty="0"/>
              <a:t>Use your existing tools</a:t>
            </a:r>
          </a:p>
          <a:p>
            <a:pPr marL="0" lvl="0" indent="0" algn="l" rtl="0">
              <a:spcBef>
                <a:spcPts val="0"/>
              </a:spcBef>
              <a:spcAft>
                <a:spcPts val="0"/>
              </a:spcAft>
              <a:buNone/>
            </a:pPr>
            <a:r>
              <a:rPr lang="en-IN" b="0" dirty="0"/>
              <a:t>AWS </a:t>
            </a:r>
            <a:r>
              <a:rPr lang="en-IN" b="0" dirty="0" err="1"/>
              <a:t>CodeCommit</a:t>
            </a:r>
            <a:r>
              <a:rPr lang="en-IN" b="0" dirty="0"/>
              <a:t> supports all Git commands and works with your existing Git tools. You can keep using your preferred development environment plugins, continuous integration/continuous delivery systems, and graphical clients with </a:t>
            </a:r>
            <a:r>
              <a:rPr lang="en-IN" b="0" dirty="0" err="1"/>
              <a:t>CodeCommit</a:t>
            </a:r>
            <a:r>
              <a:rPr lang="en-IN" b="0" dirty="0"/>
              <a:t>.</a:t>
            </a:r>
          </a:p>
          <a:p>
            <a:pPr marL="0" lvl="0" indent="0" algn="l" rtl="0">
              <a:spcBef>
                <a:spcPts val="0"/>
              </a:spcBef>
              <a:spcAft>
                <a:spcPts val="0"/>
              </a:spcAft>
              <a:buNone/>
            </a:pPr>
            <a:endParaRPr lang="en-IN" b="0"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IN" dirty="0">
                <a:hlinkClick r:id="rId3"/>
              </a:rPr>
              <a:t>https://dev.to/techparida/how-to-build-a-ci-cd-pipeline-in-aws-using-codecommit-codedeploy-codepipeline-hands-on-58cf</a:t>
            </a:r>
            <a:endParaRPr dirty="0"/>
          </a:p>
        </p:txBody>
      </p:sp>
    </p:spTree>
    <p:extLst>
      <p:ext uri="{BB962C8B-B14F-4D97-AF65-F5344CB8AC3E}">
        <p14:creationId xmlns:p14="http://schemas.microsoft.com/office/powerpoint/2010/main" val="1836410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2</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AWS </a:t>
            </a:r>
            <a:r>
              <a:rPr lang="en-IN" dirty="0" err="1"/>
              <a:t>CodeBuild</a:t>
            </a:r>
            <a:r>
              <a:rPr lang="en-IN" dirty="0"/>
              <a:t> is a fully managed continuous integration service that compiles source code, runs tests, and produces software packages that are ready to deploy. The developer would need to provision, manage, and scale your own build servers. </a:t>
            </a:r>
            <a:r>
              <a:rPr lang="en-IN" dirty="0" err="1"/>
              <a:t>CodeBuild</a:t>
            </a:r>
            <a:r>
              <a:rPr lang="en-IN" dirty="0"/>
              <a:t> scales continuously and can process multiple builds concurrently. </a:t>
            </a:r>
            <a:r>
              <a:rPr lang="en-IN" dirty="0" err="1"/>
              <a:t>CodeBuild</a:t>
            </a:r>
            <a:r>
              <a:rPr lang="en-IN" dirty="0"/>
              <a:t> offers various pre-configured environments for various versions of Microsoft Windows and Linux. Customers can also bring their customized build environments as Docker containers.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Benefits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Fully managed build service</a:t>
            </a:r>
          </a:p>
          <a:p>
            <a:pPr marL="0" lvl="0" indent="0" algn="l" rtl="0">
              <a:spcBef>
                <a:spcPts val="0"/>
              </a:spcBef>
              <a:spcAft>
                <a:spcPts val="0"/>
              </a:spcAft>
              <a:buNone/>
            </a:pPr>
            <a:r>
              <a:rPr lang="en-IN" b="0" dirty="0"/>
              <a:t>AWS </a:t>
            </a:r>
            <a:r>
              <a:rPr lang="en-IN" b="0" dirty="0" err="1"/>
              <a:t>CodeBuild</a:t>
            </a:r>
            <a:r>
              <a:rPr lang="en-IN" b="0" dirty="0"/>
              <a:t> eliminates the need to set up, patch, update, and manage your own build servers and software. There is no software to install or manage.</a:t>
            </a:r>
          </a:p>
          <a:p>
            <a:pPr marL="0" lvl="0" indent="0" algn="l" rtl="0">
              <a:spcBef>
                <a:spcPts val="0"/>
              </a:spcBef>
              <a:spcAft>
                <a:spcPts val="0"/>
              </a:spcAft>
              <a:buNone/>
            </a:pPr>
            <a:r>
              <a:rPr lang="en-IN" b="1" dirty="0"/>
              <a:t>Continuous scaling</a:t>
            </a:r>
          </a:p>
          <a:p>
            <a:pPr marL="0" lvl="0" indent="0" algn="l" rtl="0">
              <a:spcBef>
                <a:spcPts val="0"/>
              </a:spcBef>
              <a:spcAft>
                <a:spcPts val="0"/>
              </a:spcAft>
              <a:buNone/>
            </a:pPr>
            <a:r>
              <a:rPr lang="en-IN" b="0" dirty="0"/>
              <a:t>AWS </a:t>
            </a:r>
            <a:r>
              <a:rPr lang="en-IN" b="0" dirty="0" err="1"/>
              <a:t>CodeBuild</a:t>
            </a:r>
            <a:r>
              <a:rPr lang="en-IN" b="0" dirty="0"/>
              <a:t> scales up and down automatically to meet your build volume. It immediately processes each build you submit and can run separate builds concurrently, which means your builds are not left waiting in a queue.</a:t>
            </a:r>
          </a:p>
          <a:p>
            <a:pPr marL="0" lvl="0" indent="0" algn="l" rtl="0">
              <a:spcBef>
                <a:spcPts val="0"/>
              </a:spcBef>
              <a:spcAft>
                <a:spcPts val="0"/>
              </a:spcAft>
              <a:buNone/>
            </a:pPr>
            <a:r>
              <a:rPr lang="en-IN" b="1" dirty="0"/>
              <a:t>Pay as you go</a:t>
            </a:r>
          </a:p>
          <a:p>
            <a:pPr marL="0" lvl="0" indent="0" algn="l" rtl="0">
              <a:spcBef>
                <a:spcPts val="0"/>
              </a:spcBef>
              <a:spcAft>
                <a:spcPts val="0"/>
              </a:spcAft>
              <a:buNone/>
            </a:pPr>
            <a:r>
              <a:rPr lang="en-IN" b="0" dirty="0"/>
              <a:t>With AWS </a:t>
            </a:r>
            <a:r>
              <a:rPr lang="en-IN" b="0" dirty="0" err="1"/>
              <a:t>CodeBuild</a:t>
            </a:r>
            <a:r>
              <a:rPr lang="en-IN" b="0" dirty="0"/>
              <a:t>, you are charged based on the number of minutes it takes to complete your build. This means you no longer have to worry about paying for idle build server capacity.</a:t>
            </a:r>
          </a:p>
          <a:p>
            <a:pPr marL="0" lvl="0" indent="0" algn="l" rtl="0">
              <a:spcBef>
                <a:spcPts val="0"/>
              </a:spcBef>
              <a:spcAft>
                <a:spcPts val="0"/>
              </a:spcAft>
              <a:buNone/>
            </a:pPr>
            <a:r>
              <a:rPr lang="en-IN" b="1" dirty="0"/>
              <a:t>Extensible</a:t>
            </a:r>
          </a:p>
          <a:p>
            <a:pPr marL="0" lvl="0" indent="0" algn="l" rtl="0">
              <a:spcBef>
                <a:spcPts val="0"/>
              </a:spcBef>
              <a:spcAft>
                <a:spcPts val="0"/>
              </a:spcAft>
              <a:buNone/>
            </a:pPr>
            <a:r>
              <a:rPr lang="en-IN" b="0" dirty="0"/>
              <a:t>You can bring your own build tools and programming runtimes to use with AWS </a:t>
            </a:r>
            <a:r>
              <a:rPr lang="en-IN" b="0" dirty="0" err="1"/>
              <a:t>CodeBuild</a:t>
            </a:r>
            <a:r>
              <a:rPr lang="en-IN" b="0" dirty="0"/>
              <a:t> by creating customized build environments in addition to the </a:t>
            </a:r>
            <a:r>
              <a:rPr lang="en-IN" b="0" dirty="0" err="1"/>
              <a:t>prepackaged</a:t>
            </a:r>
            <a:r>
              <a:rPr lang="en-IN" b="0" dirty="0"/>
              <a:t> build tools and runtimes supported by </a:t>
            </a:r>
            <a:r>
              <a:rPr lang="en-IN" b="0" dirty="0" err="1"/>
              <a:t>CodeBuild</a:t>
            </a:r>
            <a:r>
              <a:rPr lang="en-IN" b="0" dirty="0"/>
              <a:t>.</a:t>
            </a:r>
          </a:p>
          <a:p>
            <a:pPr marL="0" lvl="0" indent="0" algn="l" rtl="0">
              <a:spcBef>
                <a:spcPts val="0"/>
              </a:spcBef>
              <a:spcAft>
                <a:spcPts val="0"/>
              </a:spcAft>
              <a:buNone/>
            </a:pPr>
            <a:r>
              <a:rPr lang="en-IN" b="1" dirty="0"/>
              <a:t>Enables continuous integration and delivery</a:t>
            </a:r>
          </a:p>
          <a:p>
            <a:pPr marL="0" lvl="0" indent="0" algn="l" rtl="0">
              <a:spcBef>
                <a:spcPts val="0"/>
              </a:spcBef>
              <a:spcAft>
                <a:spcPts val="0"/>
              </a:spcAft>
              <a:buNone/>
            </a:pPr>
            <a:r>
              <a:rPr lang="en-IN" b="0" dirty="0"/>
              <a:t>a family of AWS Code Services, which you can use to create complete, automated software release workflows for continuous integration and AWS </a:t>
            </a:r>
            <a:r>
              <a:rPr lang="en-IN" b="0" dirty="0" err="1"/>
              <a:t>CodeBuild</a:t>
            </a:r>
            <a:r>
              <a:rPr lang="en-IN" b="0" dirty="0"/>
              <a:t> belongs to delivery (CI/CD). You can also integrate </a:t>
            </a:r>
            <a:r>
              <a:rPr lang="en-IN" b="0" dirty="0" err="1"/>
              <a:t>CodeBuild</a:t>
            </a:r>
            <a:r>
              <a:rPr lang="en-IN" b="0" dirty="0"/>
              <a:t> into your existing CI/CD workflow. For example, you can use </a:t>
            </a:r>
            <a:r>
              <a:rPr lang="en-IN" b="0" dirty="0" err="1"/>
              <a:t>CodeBuild</a:t>
            </a:r>
            <a:r>
              <a:rPr lang="en-IN" b="0" dirty="0"/>
              <a:t> as a worker node for your existing Jenkins server setup for distributed builds.</a:t>
            </a:r>
          </a:p>
          <a:p>
            <a:pPr marL="0" lvl="0" indent="0" algn="l" rtl="0">
              <a:spcBef>
                <a:spcPts val="0"/>
              </a:spcBef>
              <a:spcAft>
                <a:spcPts val="0"/>
              </a:spcAft>
              <a:buNone/>
            </a:pPr>
            <a:r>
              <a:rPr lang="en-IN" b="1" dirty="0"/>
              <a:t>Secure</a:t>
            </a:r>
          </a:p>
          <a:p>
            <a:pPr marL="0" lvl="0" indent="0" algn="l" rtl="0">
              <a:spcBef>
                <a:spcPts val="0"/>
              </a:spcBef>
              <a:spcAft>
                <a:spcPts val="0"/>
              </a:spcAft>
              <a:buNone/>
            </a:pPr>
            <a:r>
              <a:rPr lang="en-IN" b="0" dirty="0"/>
              <a:t>With AWS </a:t>
            </a:r>
            <a:r>
              <a:rPr lang="en-IN" b="0" dirty="0" err="1"/>
              <a:t>CodeBuild</a:t>
            </a:r>
            <a:r>
              <a:rPr lang="en-IN" b="0" dirty="0"/>
              <a:t>, your build artifacts are encrypted with customer-specific keys that are managed by the AWS Key Management Service (KMS). </a:t>
            </a:r>
            <a:r>
              <a:rPr lang="en-IN" b="0" dirty="0" err="1"/>
              <a:t>CodeBuild</a:t>
            </a:r>
            <a:r>
              <a:rPr lang="en-IN" b="0" dirty="0"/>
              <a:t> is integrated with AWS Identity and Access Management (IAM), so you can assign user-specific permissions to your build projects</a:t>
            </a:r>
          </a:p>
          <a:p>
            <a:pPr marL="0" lvl="0" indent="0" algn="l" rtl="0">
              <a:spcBef>
                <a:spcPts val="0"/>
              </a:spcBef>
              <a:spcAft>
                <a:spcPts val="0"/>
              </a:spcAft>
              <a:buNone/>
            </a:pPr>
            <a:endParaRPr lang="en-IN" b="0" dirty="0"/>
          </a:p>
          <a:p>
            <a:pPr marL="0" lvl="0" indent="0" algn="l" rtl="0">
              <a:spcBef>
                <a:spcPts val="0"/>
              </a:spcBef>
              <a:spcAft>
                <a:spcPts val="0"/>
              </a:spcAft>
              <a:buNone/>
            </a:pPr>
            <a:endParaRPr lang="en-IN" b="0"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https://docs.aws.amazon.com/codebuild/latest/userguide/concepts.html</a:t>
            </a:r>
            <a:endParaRPr lang="en-IN" dirty="0"/>
          </a:p>
        </p:txBody>
      </p:sp>
    </p:spTree>
    <p:extLst>
      <p:ext uri="{BB962C8B-B14F-4D97-AF65-F5344CB8AC3E}">
        <p14:creationId xmlns:p14="http://schemas.microsoft.com/office/powerpoint/2010/main" val="4041577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3</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AWS </a:t>
            </a:r>
            <a:r>
              <a:rPr lang="en-IN" dirty="0" err="1"/>
              <a:t>CodeDeploy</a:t>
            </a:r>
            <a:r>
              <a:rPr lang="en-IN" dirty="0"/>
              <a:t> is a fully managed deployment service that automates software deployments to a variety of computing services such as Amazon Elastic Compute Cloud (Amazon EC2), AWS </a:t>
            </a:r>
            <a:r>
              <a:rPr lang="en-IN" dirty="0" err="1"/>
              <a:t>Fargate</a:t>
            </a:r>
            <a:r>
              <a:rPr lang="en-IN" dirty="0"/>
              <a:t>, AWS Lambda, and your on-premises servers. AWS </a:t>
            </a:r>
            <a:r>
              <a:rPr lang="en-IN" dirty="0" err="1"/>
              <a:t>CodeDeploy</a:t>
            </a:r>
            <a:r>
              <a:rPr lang="en-IN" dirty="0"/>
              <a:t> makes it easier for you to rapidly release new features, helps you avoid downtime during application deployment, and handles the complexity of updating your applications.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Benefits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Automated deployments</a:t>
            </a:r>
          </a:p>
          <a:p>
            <a:pPr marL="0" lvl="0" indent="0" algn="l" rtl="0">
              <a:spcBef>
                <a:spcPts val="0"/>
              </a:spcBef>
              <a:spcAft>
                <a:spcPts val="0"/>
              </a:spcAft>
              <a:buNone/>
            </a:pPr>
            <a:r>
              <a:rPr lang="en-IN" b="0" dirty="0"/>
              <a:t>AWS </a:t>
            </a:r>
            <a:r>
              <a:rPr lang="en-IN" b="0" dirty="0" err="1"/>
              <a:t>CodeDeploy</a:t>
            </a:r>
            <a:r>
              <a:rPr lang="en-IN" b="0" dirty="0"/>
              <a:t> fully automates your software deployments, allowing you to deploy reliably and rapidly. You can consistently deploy your application across your development, test, and production environments whether deploying to Amazon EC2, AWS </a:t>
            </a:r>
            <a:r>
              <a:rPr lang="en-IN" b="0" dirty="0" err="1"/>
              <a:t>Fargate</a:t>
            </a:r>
            <a:r>
              <a:rPr lang="en-IN" b="0" dirty="0"/>
              <a:t>, AWS Lambda, or your on-premises servers. The service scales with your infrastructure.</a:t>
            </a:r>
          </a:p>
          <a:p>
            <a:pPr marL="0" lvl="0" indent="0" algn="l" rtl="0">
              <a:spcBef>
                <a:spcPts val="0"/>
              </a:spcBef>
              <a:spcAft>
                <a:spcPts val="0"/>
              </a:spcAft>
              <a:buNone/>
            </a:pPr>
            <a:endParaRPr lang="en-IN" b="0" dirty="0"/>
          </a:p>
          <a:p>
            <a:pPr marL="0" lvl="0" indent="0" algn="l" rtl="0">
              <a:spcBef>
                <a:spcPts val="0"/>
              </a:spcBef>
              <a:spcAft>
                <a:spcPts val="0"/>
              </a:spcAft>
              <a:buNone/>
            </a:pPr>
            <a:r>
              <a:rPr lang="en-IN" b="1" dirty="0"/>
              <a:t>Minimize downtime</a:t>
            </a:r>
          </a:p>
          <a:p>
            <a:pPr marL="0" lvl="0" indent="0" algn="l" rtl="0">
              <a:spcBef>
                <a:spcPts val="0"/>
              </a:spcBef>
              <a:spcAft>
                <a:spcPts val="0"/>
              </a:spcAft>
              <a:buNone/>
            </a:pPr>
            <a:r>
              <a:rPr lang="en-IN" b="0" dirty="0"/>
              <a:t>AWS </a:t>
            </a:r>
            <a:r>
              <a:rPr lang="en-IN" b="0" dirty="0" err="1"/>
              <a:t>CodeDeploy</a:t>
            </a:r>
            <a:r>
              <a:rPr lang="en-IN" b="0" dirty="0"/>
              <a:t> helps maximize your application availability during the software deployment process. It introduces changes incrementally and tracks application health according to configurable rules. Software deployments can easily be stopped and rolled back if there are errors.</a:t>
            </a:r>
          </a:p>
          <a:p>
            <a:pPr marL="0" lvl="0" indent="0" algn="l" rtl="0">
              <a:spcBef>
                <a:spcPts val="0"/>
              </a:spcBef>
              <a:spcAft>
                <a:spcPts val="0"/>
              </a:spcAft>
              <a:buNone/>
            </a:pPr>
            <a:endParaRPr lang="en-IN" b="0" dirty="0"/>
          </a:p>
          <a:p>
            <a:pPr marL="0" lvl="0" indent="0" algn="l" rtl="0">
              <a:spcBef>
                <a:spcPts val="0"/>
              </a:spcBef>
              <a:spcAft>
                <a:spcPts val="0"/>
              </a:spcAft>
              <a:buNone/>
            </a:pPr>
            <a:r>
              <a:rPr lang="en-IN" b="1" dirty="0"/>
              <a:t>Centralized control</a:t>
            </a:r>
          </a:p>
          <a:p>
            <a:pPr marL="0" lvl="0" indent="0" algn="l" rtl="0">
              <a:spcBef>
                <a:spcPts val="0"/>
              </a:spcBef>
              <a:spcAft>
                <a:spcPts val="0"/>
              </a:spcAft>
              <a:buNone/>
            </a:pPr>
            <a:r>
              <a:rPr lang="en-IN" b="0" dirty="0"/>
              <a:t>AWS </a:t>
            </a:r>
            <a:r>
              <a:rPr lang="en-IN" b="0" dirty="0" err="1"/>
              <a:t>CodeDeploy</a:t>
            </a:r>
            <a:r>
              <a:rPr lang="en-IN" b="0" dirty="0"/>
              <a:t> allows you to easily launch and track the status of your application deployments through the AWS Management Console or the AWS CLI. </a:t>
            </a:r>
            <a:r>
              <a:rPr lang="en-IN" b="0" dirty="0" err="1"/>
              <a:t>CodeDeploy</a:t>
            </a:r>
            <a:r>
              <a:rPr lang="en-IN" b="0" dirty="0"/>
              <a:t> gives you a detailed report allowing you to view when and to where each application revision was deployed. You can also create push notifications to receive live updates about your deployments.</a:t>
            </a:r>
          </a:p>
          <a:p>
            <a:pPr marL="0" lvl="0" indent="0" algn="l" rtl="0">
              <a:spcBef>
                <a:spcPts val="0"/>
              </a:spcBef>
              <a:spcAft>
                <a:spcPts val="0"/>
              </a:spcAft>
              <a:buNone/>
            </a:pPr>
            <a:endParaRPr lang="en-IN" b="0" dirty="0"/>
          </a:p>
          <a:p>
            <a:pPr marL="0" lvl="0" indent="0" algn="l" rtl="0">
              <a:spcBef>
                <a:spcPts val="0"/>
              </a:spcBef>
              <a:spcAft>
                <a:spcPts val="0"/>
              </a:spcAft>
              <a:buNone/>
            </a:pPr>
            <a:r>
              <a:rPr lang="en-IN" b="1" dirty="0"/>
              <a:t>Easy to adopt</a:t>
            </a:r>
          </a:p>
          <a:p>
            <a:pPr marL="0" lvl="0" indent="0" algn="l" rtl="0">
              <a:spcBef>
                <a:spcPts val="0"/>
              </a:spcBef>
              <a:spcAft>
                <a:spcPts val="0"/>
              </a:spcAft>
              <a:buNone/>
            </a:pPr>
            <a:r>
              <a:rPr lang="en-IN" b="0" dirty="0"/>
              <a:t>AWS </a:t>
            </a:r>
            <a:r>
              <a:rPr lang="en-IN" b="0" dirty="0" err="1"/>
              <a:t>CodeDeploy</a:t>
            </a:r>
            <a:r>
              <a:rPr lang="en-IN" b="0" dirty="0"/>
              <a:t> is platform and language agnostic, works with any application, and provides the same experience whether you’re deploying to Amazon EC2, AWS </a:t>
            </a:r>
            <a:r>
              <a:rPr lang="en-IN" b="0" dirty="0" err="1"/>
              <a:t>Fargate</a:t>
            </a:r>
            <a:r>
              <a:rPr lang="en-IN" b="0" dirty="0"/>
              <a:t>, or AWS Lambda. You can easily reuse your existing setup code. </a:t>
            </a:r>
            <a:r>
              <a:rPr lang="en-IN" b="0" dirty="0" err="1"/>
              <a:t>CodeDeploy</a:t>
            </a:r>
            <a:r>
              <a:rPr lang="en-IN" b="0" dirty="0"/>
              <a:t> can also integrate with your existing software release process or continuous delivery toolchain (e.g., AWS </a:t>
            </a:r>
            <a:r>
              <a:rPr lang="en-IN" b="0" dirty="0" err="1"/>
              <a:t>CodePipeline</a:t>
            </a:r>
            <a:r>
              <a:rPr lang="en-IN" b="0" dirty="0"/>
              <a:t>, GitHub, Jenkins).</a:t>
            </a:r>
          </a:p>
          <a:p>
            <a:pPr marL="0" lvl="0" indent="0" algn="l" rtl="0">
              <a:spcBef>
                <a:spcPts val="0"/>
              </a:spcBef>
              <a:spcAft>
                <a:spcPts val="0"/>
              </a:spcAft>
              <a:buNone/>
            </a:pPr>
            <a:endParaRPr lang="en-IN" b="0" dirty="0"/>
          </a:p>
          <a:p>
            <a:pPr marL="0" lvl="0" indent="0" algn="l" rtl="0">
              <a:spcBef>
                <a:spcPts val="0"/>
              </a:spcBef>
              <a:spcAft>
                <a:spcPts val="0"/>
              </a:spcAft>
              <a:buNone/>
            </a:pPr>
            <a:endParaRPr lang="en-IN" b="0"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IN" dirty="0">
                <a:hlinkClick r:id="rId3"/>
              </a:rPr>
              <a:t>https://medium.com/hackernoon/continuous-deployment-with-aws-codedeploy-github-d1eb97550b82</a:t>
            </a:r>
            <a:endParaRPr dirty="0"/>
          </a:p>
        </p:txBody>
      </p:sp>
    </p:spTree>
    <p:extLst>
      <p:ext uri="{BB962C8B-B14F-4D97-AF65-F5344CB8AC3E}">
        <p14:creationId xmlns:p14="http://schemas.microsoft.com/office/powerpoint/2010/main" val="1219150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4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AWS </a:t>
            </a:r>
            <a:r>
              <a:rPr lang="en-IN" dirty="0" err="1"/>
              <a:t>CodePipeline</a:t>
            </a:r>
            <a:r>
              <a:rPr lang="en-IN" dirty="0"/>
              <a:t> is a continuous delivery service you can use to model, visualize, and automate the steps required to release your software. You can quickly model and configure the different stages of a software release process. </a:t>
            </a:r>
            <a:r>
              <a:rPr lang="en-IN" dirty="0" err="1"/>
              <a:t>CodePipeline</a:t>
            </a:r>
            <a:r>
              <a:rPr lang="en-IN" dirty="0"/>
              <a:t> automates the steps required to release your software changes continuously.</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Benefits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Rapid delivery</a:t>
            </a:r>
          </a:p>
          <a:p>
            <a:pPr marL="0" lvl="0" indent="0" algn="l" rtl="0">
              <a:spcBef>
                <a:spcPts val="0"/>
              </a:spcBef>
              <a:spcAft>
                <a:spcPts val="0"/>
              </a:spcAft>
              <a:buNone/>
            </a:pPr>
            <a:r>
              <a:rPr lang="en-IN" dirty="0"/>
              <a:t>AWS </a:t>
            </a:r>
            <a:r>
              <a:rPr lang="en-IN" dirty="0" err="1"/>
              <a:t>CodePipeline</a:t>
            </a:r>
            <a:r>
              <a:rPr lang="en-IN" dirty="0"/>
              <a:t> automates your software release process, allowing you to rapidly release new features to your users. With </a:t>
            </a:r>
            <a:r>
              <a:rPr lang="en-IN" dirty="0" err="1"/>
              <a:t>CodePipeline</a:t>
            </a:r>
            <a:r>
              <a:rPr lang="en-IN" dirty="0"/>
              <a:t>, you can quickly iterate on feedback and get new features to your users faster.</a:t>
            </a:r>
          </a:p>
          <a:p>
            <a:pPr marL="0" lvl="0" indent="0" algn="l" rtl="0">
              <a:spcBef>
                <a:spcPts val="0"/>
              </a:spcBef>
              <a:spcAft>
                <a:spcPts val="0"/>
              </a:spcAft>
              <a:buNone/>
            </a:pPr>
            <a:r>
              <a:rPr lang="en-IN" dirty="0"/>
              <a:t>Automating your build, test, and release process allows you to quickly and easily test each code change and catch bugs while they are small and simple to fix. You can ensure the quality of your application or infrastructure code by running each change through your staging and release process.</a:t>
            </a:r>
          </a:p>
          <a:p>
            <a:pPr marL="0" lvl="0" indent="0" algn="l" rtl="0">
              <a:spcBef>
                <a:spcPts val="0"/>
              </a:spcBef>
              <a:spcAft>
                <a:spcPts val="0"/>
              </a:spcAft>
              <a:buNone/>
            </a:pPr>
            <a:r>
              <a:rPr lang="en-IN" b="1" dirty="0"/>
              <a:t>Configurable workflow</a:t>
            </a:r>
          </a:p>
          <a:p>
            <a:pPr marL="0" lvl="0" indent="0" algn="l" rtl="0">
              <a:spcBef>
                <a:spcPts val="0"/>
              </a:spcBef>
              <a:spcAft>
                <a:spcPts val="0"/>
              </a:spcAft>
              <a:buNone/>
            </a:pPr>
            <a:r>
              <a:rPr lang="en-IN" dirty="0"/>
              <a:t>AWS </a:t>
            </a:r>
            <a:r>
              <a:rPr lang="en-IN" dirty="0" err="1"/>
              <a:t>CodePipeline</a:t>
            </a:r>
            <a:r>
              <a:rPr lang="en-IN" dirty="0"/>
              <a:t> allows you to model the different stages of your software release process using the console interface, the AWS CLI, AWS CloudFormation, or the AWS SDKs. You can easily specify the tests to run and customize the steps to deploy your application and its dependencies.</a:t>
            </a:r>
          </a:p>
          <a:p>
            <a:pPr marL="0" lvl="0" indent="0" algn="l" rtl="0">
              <a:spcBef>
                <a:spcPts val="0"/>
              </a:spcBef>
              <a:spcAft>
                <a:spcPts val="0"/>
              </a:spcAft>
              <a:buNone/>
            </a:pPr>
            <a:r>
              <a:rPr lang="en-IN" b="1" dirty="0"/>
              <a:t>Get started fast</a:t>
            </a:r>
          </a:p>
          <a:p>
            <a:pPr marL="0" lvl="0" indent="0" algn="l" rtl="0">
              <a:spcBef>
                <a:spcPts val="0"/>
              </a:spcBef>
              <a:spcAft>
                <a:spcPts val="0"/>
              </a:spcAft>
              <a:buNone/>
            </a:pPr>
            <a:r>
              <a:rPr lang="en-IN" dirty="0"/>
              <a:t>With AWS </a:t>
            </a:r>
            <a:r>
              <a:rPr lang="en-IN" dirty="0" err="1"/>
              <a:t>CodePipeline</a:t>
            </a:r>
            <a:r>
              <a:rPr lang="en-IN" dirty="0"/>
              <a:t>, you can immediately begin to model your software release process. There are no servers to provision or set up. </a:t>
            </a:r>
            <a:r>
              <a:rPr lang="en-IN" dirty="0" err="1"/>
              <a:t>CodePipeline</a:t>
            </a:r>
            <a:r>
              <a:rPr lang="en-IN" dirty="0"/>
              <a:t> is a fully managed continuous delivery service that connects to your existing tools and systems.</a:t>
            </a:r>
          </a:p>
          <a:p>
            <a:pPr marL="0" lvl="0" indent="0" algn="l" rtl="0">
              <a:spcBef>
                <a:spcPts val="0"/>
              </a:spcBef>
              <a:spcAft>
                <a:spcPts val="0"/>
              </a:spcAft>
              <a:buNone/>
            </a:pPr>
            <a:r>
              <a:rPr lang="en-IN" b="1" dirty="0"/>
              <a:t>Easy to integrate</a:t>
            </a:r>
          </a:p>
          <a:p>
            <a:pPr marL="0" lvl="0" indent="0" algn="l" rtl="0">
              <a:spcBef>
                <a:spcPts val="0"/>
              </a:spcBef>
              <a:spcAft>
                <a:spcPts val="0"/>
              </a:spcAft>
              <a:buNone/>
            </a:pPr>
            <a:r>
              <a:rPr lang="en-IN" dirty="0"/>
              <a:t>AWS </a:t>
            </a:r>
            <a:r>
              <a:rPr lang="en-IN" dirty="0" err="1"/>
              <a:t>CodePipeline</a:t>
            </a:r>
            <a:r>
              <a:rPr lang="en-IN" dirty="0"/>
              <a:t> can easily be extended to adapt to your specific needs. You can use our pre-built plugins or your own custom plugins in any step of your release process. For example, you can pull your source code from GitHub, use your on-premises Jenkins build server, run load tests using a third-party service, or pass on deployment information to your custom operations dashboard.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https://d2908q01vomqb2.cloudfront.net/7719a1c782a1ba91c031a682a0a2f8658209adbf/2018/01/11/k8s-code.png</a:t>
            </a:r>
            <a:endParaRPr lang="en-IN" dirty="0"/>
          </a:p>
        </p:txBody>
      </p:sp>
    </p:spTree>
    <p:extLst>
      <p:ext uri="{BB962C8B-B14F-4D97-AF65-F5344CB8AC3E}">
        <p14:creationId xmlns:p14="http://schemas.microsoft.com/office/powerpoint/2010/main" val="3759161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 The learning outcome</a:t>
            </a:r>
            <a:endParaRPr/>
          </a:p>
          <a:p>
            <a:pPr marL="0" lvl="0" indent="0" algn="l" rtl="0">
              <a:spcBef>
                <a:spcPts val="0"/>
              </a:spcBef>
              <a:spcAft>
                <a:spcPts val="0"/>
              </a:spcAft>
              <a:buNone/>
            </a:pPr>
            <a:r>
              <a:rPr lang="en"/>
              <a:t>Subtitle - Duration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the parent topics one by one. This particular learning outcome has 4 parent topics.</a:t>
            </a: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739573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160704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964057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89602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30571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97177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971143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4494634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3484480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993245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9460150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1147364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5099541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7391005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742048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3446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0080386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7754419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476976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0317232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3236503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762268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661338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 The learning outcome</a:t>
            </a:r>
            <a:endParaRPr/>
          </a:p>
          <a:p>
            <a:pPr marL="0" lvl="0" indent="0" algn="l" rtl="0">
              <a:spcBef>
                <a:spcPts val="0"/>
              </a:spcBef>
              <a:spcAft>
                <a:spcPts val="0"/>
              </a:spcAft>
              <a:buNone/>
            </a:pPr>
            <a:r>
              <a:rPr lang="en"/>
              <a:t>Subtitle - Duration</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the parent topics one by one. This particular learning outcome has 4 parent topics.</a:t>
            </a:r>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518479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418638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4139912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9779338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8674303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5886857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6233951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8344882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733609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40657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4313187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13372905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554479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9685055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5874478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978174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7163412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741256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2900350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3256653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266488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6969796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0098175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7666626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459404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6924513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6068755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6539043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7248080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5517286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3856422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564329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2852560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8943772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7358158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06355026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59730963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9784732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27979812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952316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52162866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83865829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6968579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143975" y="161800"/>
            <a:ext cx="774075" cy="311225"/>
          </a:xfrm>
          <a:prstGeom prst="rect">
            <a:avLst/>
          </a:prstGeom>
          <a:noFill/>
          <a:ln>
            <a:noFill/>
          </a:ln>
        </p:spPr>
      </p:pic>
      <p:pic>
        <p:nvPicPr>
          <p:cNvPr id="14" name="Google Shape;14;p2"/>
          <p:cNvPicPr preferRelativeResize="0"/>
          <p:nvPr/>
        </p:nvPicPr>
        <p:blipFill>
          <a:blip r:embed="rId3">
            <a:alphaModFix/>
          </a:blip>
          <a:stretch>
            <a:fillRect/>
          </a:stretch>
        </p:blipFill>
        <p:spPr>
          <a:xfrm>
            <a:off x="8229556" y="161800"/>
            <a:ext cx="791594" cy="3112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4" name="Google Shape;5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0">
                <a:solidFill>
                  <a:schemeClr val="tx1"/>
                </a:solidFill>
                <a:latin typeface="Arial"/>
                <a:cs typeface="Arial"/>
              </a:defRPr>
            </a:lvl1pPr>
          </a:lstStyle>
          <a:p>
            <a:pPr marL="12700">
              <a:lnSpc>
                <a:spcPct val="100000"/>
              </a:lnSpc>
              <a:spcBef>
                <a:spcPts val="25"/>
              </a:spcBef>
            </a:pPr>
            <a:r>
              <a:rPr dirty="0"/>
              <a:t>©</a:t>
            </a:r>
            <a:r>
              <a:rPr spc="-5" dirty="0"/>
              <a:t> Edune</a:t>
            </a:r>
            <a:r>
              <a:rPr dirty="0"/>
              <a:t>t</a:t>
            </a:r>
            <a:r>
              <a:rPr spc="-5" dirty="0"/>
              <a:t> Foundation</a:t>
            </a:r>
            <a:r>
              <a:rPr dirty="0"/>
              <a:t>.</a:t>
            </a:r>
            <a:r>
              <a:rPr spc="-50" dirty="0"/>
              <a:t> </a:t>
            </a:r>
            <a:r>
              <a:rPr spc="-5" dirty="0"/>
              <a:t>Al</a:t>
            </a:r>
            <a:r>
              <a:rPr dirty="0"/>
              <a:t>l</a:t>
            </a:r>
            <a:r>
              <a:rPr spc="-5" dirty="0"/>
              <a:t> </a:t>
            </a:r>
            <a:r>
              <a:rPr dirty="0"/>
              <a:t>rights</a:t>
            </a:r>
            <a:r>
              <a:rPr spc="-5" dirty="0"/>
              <a:t> </a:t>
            </a:r>
            <a:r>
              <a:rPr dirty="0"/>
              <a:t>reserved.</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6/2/2022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653871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0" name="Google Shape;20;p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2" name="Google Shape;22;p4"/>
          <p:cNvPicPr preferRelativeResize="0"/>
          <p:nvPr/>
        </p:nvPicPr>
        <p:blipFill>
          <a:blip r:embed="rId2">
            <a:alphaModFix/>
          </a:blip>
          <a:stretch>
            <a:fillRect/>
          </a:stretch>
        </p:blipFill>
        <p:spPr>
          <a:xfrm>
            <a:off x="143975" y="161800"/>
            <a:ext cx="774075" cy="311225"/>
          </a:xfrm>
          <a:prstGeom prst="rect">
            <a:avLst/>
          </a:prstGeom>
          <a:noFill/>
          <a:ln>
            <a:noFill/>
          </a:ln>
        </p:spPr>
      </p:pic>
      <p:pic>
        <p:nvPicPr>
          <p:cNvPr id="23" name="Google Shape;23;p4"/>
          <p:cNvPicPr preferRelativeResize="0"/>
          <p:nvPr/>
        </p:nvPicPr>
        <p:blipFill>
          <a:blip r:embed="rId3">
            <a:alphaModFix/>
          </a:blip>
          <a:stretch>
            <a:fillRect/>
          </a:stretch>
        </p:blipFill>
        <p:spPr>
          <a:xfrm>
            <a:off x="8229556" y="161800"/>
            <a:ext cx="791594" cy="3112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rgbClr val="000000"/>
              </a:buClr>
              <a:buSzPts val="1400"/>
              <a:buChar char="●"/>
              <a:defRPr sz="1400">
                <a:solidFill>
                  <a:srgbClr val="000000"/>
                </a:solidFill>
              </a:defRPr>
            </a:lvl1pPr>
            <a:lvl2pPr marL="914400" lvl="1" indent="-317500">
              <a:spcBef>
                <a:spcPts val="1600"/>
              </a:spcBef>
              <a:spcAft>
                <a:spcPts val="0"/>
              </a:spcAft>
              <a:buClr>
                <a:srgbClr val="000000"/>
              </a:buClr>
              <a:buSzPts val="1400"/>
              <a:buChar char="○"/>
              <a:defRPr>
                <a:solidFill>
                  <a:srgbClr val="000000"/>
                </a:solidFill>
              </a:defRPr>
            </a:lvl2pPr>
            <a:lvl3pPr marL="1371600" lvl="2" indent="-317500">
              <a:spcBef>
                <a:spcPts val="1600"/>
              </a:spcBef>
              <a:spcAft>
                <a:spcPts val="0"/>
              </a:spcAft>
              <a:buClr>
                <a:srgbClr val="000000"/>
              </a:buClr>
              <a:buSzPts val="1400"/>
              <a:buChar char="■"/>
              <a:defRPr>
                <a:solidFill>
                  <a:srgbClr val="000000"/>
                </a:solidFill>
              </a:defRPr>
            </a:lvl3pPr>
            <a:lvl4pPr marL="1828800" lvl="3" indent="-317500">
              <a:spcBef>
                <a:spcPts val="1600"/>
              </a:spcBef>
              <a:spcAft>
                <a:spcPts val="0"/>
              </a:spcAft>
              <a:buClr>
                <a:srgbClr val="000000"/>
              </a:buClr>
              <a:buSzPts val="1400"/>
              <a:buChar char="●"/>
              <a:defRPr>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Clr>
                <a:srgbClr val="000000"/>
              </a:buClr>
              <a:buSzPts val="1400"/>
              <a:buChar char="■"/>
              <a:defRPr>
                <a:solidFill>
                  <a:srgbClr val="000000"/>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5" name="Google Shape;45;p9"/>
          <p:cNvPicPr preferRelativeResize="0"/>
          <p:nvPr/>
        </p:nvPicPr>
        <p:blipFill>
          <a:blip r:embed="rId2">
            <a:alphaModFix/>
          </a:blip>
          <a:stretch>
            <a:fillRect/>
          </a:stretch>
        </p:blipFill>
        <p:spPr>
          <a:xfrm>
            <a:off x="143975" y="161800"/>
            <a:ext cx="774075" cy="311225"/>
          </a:xfrm>
          <a:prstGeom prst="rect">
            <a:avLst/>
          </a:prstGeom>
          <a:noFill/>
          <a:ln>
            <a:noFill/>
          </a:ln>
        </p:spPr>
      </p:pic>
      <p:pic>
        <p:nvPicPr>
          <p:cNvPr id="46" name="Google Shape;46;p9"/>
          <p:cNvPicPr preferRelativeResize="0"/>
          <p:nvPr/>
        </p:nvPicPr>
        <p:blipFill>
          <a:blip r:embed="rId3">
            <a:alphaModFix/>
          </a:blip>
          <a:stretch>
            <a:fillRect/>
          </a:stretch>
        </p:blipFill>
        <p:spPr>
          <a:xfrm>
            <a:off x="8229556" y="161800"/>
            <a:ext cx="791594" cy="311225"/>
          </a:xfrm>
          <a:prstGeom prst="rect">
            <a:avLst/>
          </a:prstGeom>
          <a:noFill/>
          <a:ln>
            <a:noFill/>
          </a:ln>
        </p:spPr>
      </p:pic>
      <p:sp>
        <p:nvSpPr>
          <p:cNvPr id="47" name="Google Shape;47;p9"/>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SzPts val="700"/>
              <a:buChar char="●"/>
              <a:defRPr sz="700"/>
            </a:lvl1pPr>
            <a:lvl2pPr marL="914400" lvl="1" indent="-273050">
              <a:spcBef>
                <a:spcPts val="1600"/>
              </a:spcBef>
              <a:spcAft>
                <a:spcPts val="0"/>
              </a:spcAft>
              <a:buSzPts val="700"/>
              <a:buChar char="○"/>
              <a:defRPr sz="700"/>
            </a:lvl2pPr>
            <a:lvl3pPr marL="1371600" lvl="2" indent="-273050">
              <a:spcBef>
                <a:spcPts val="1600"/>
              </a:spcBef>
              <a:spcAft>
                <a:spcPts val="0"/>
              </a:spcAft>
              <a:buSzPts val="700"/>
              <a:buChar char="■"/>
              <a:defRPr sz="700"/>
            </a:lvl3pPr>
            <a:lvl4pPr marL="1828800" lvl="3" indent="-273050">
              <a:spcBef>
                <a:spcPts val="1600"/>
              </a:spcBef>
              <a:spcAft>
                <a:spcPts val="0"/>
              </a:spcAft>
              <a:buSzPts val="700"/>
              <a:buChar char="●"/>
              <a:defRPr sz="700"/>
            </a:lvl4pPr>
            <a:lvl5pPr marL="2286000" lvl="4" indent="-273050">
              <a:spcBef>
                <a:spcPts val="1600"/>
              </a:spcBef>
              <a:spcAft>
                <a:spcPts val="0"/>
              </a:spcAft>
              <a:buSzPts val="700"/>
              <a:buChar char="○"/>
              <a:defRPr sz="700"/>
            </a:lvl5pPr>
            <a:lvl6pPr marL="2743200" lvl="5" indent="-273050">
              <a:spcBef>
                <a:spcPts val="1600"/>
              </a:spcBef>
              <a:spcAft>
                <a:spcPts val="0"/>
              </a:spcAft>
              <a:buSzPts val="700"/>
              <a:buChar char="■"/>
              <a:defRPr sz="700"/>
            </a:lvl6pPr>
            <a:lvl7pPr marL="3200400" lvl="6" indent="-273050">
              <a:spcBef>
                <a:spcPts val="1600"/>
              </a:spcBef>
              <a:spcAft>
                <a:spcPts val="0"/>
              </a:spcAft>
              <a:buSzPts val="700"/>
              <a:buChar char="●"/>
              <a:defRPr sz="700"/>
            </a:lvl7pPr>
            <a:lvl8pPr marL="3657600" lvl="7" indent="-273050">
              <a:spcBef>
                <a:spcPts val="1600"/>
              </a:spcBef>
              <a:spcAft>
                <a:spcPts val="0"/>
              </a:spcAft>
              <a:buSzPts val="700"/>
              <a:buChar char="○"/>
              <a:defRPr sz="700"/>
            </a:lvl8pPr>
            <a:lvl9pPr marL="4114800" lvl="8" indent="-273050">
              <a:spcBef>
                <a:spcPts val="1600"/>
              </a:spcBef>
              <a:spcAft>
                <a:spcPts val="1600"/>
              </a:spcAft>
              <a:buSzPts val="700"/>
              <a:buChar char="■"/>
              <a:defRPr sz="7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hyperlink" Target="https://d1.awsstatic.com/serverless/UK-driver-and-licensing-agency-logo.8411dc3ddc681afaded0332dedc2583c40a381e0.png" TargetMode="External"/><Relationship Id="rId2" Type="http://schemas.openxmlformats.org/officeDocument/2006/relationships/notesSlide" Target="../notesSlides/notesSlide102.xml"/><Relationship Id="rId1" Type="http://schemas.openxmlformats.org/officeDocument/2006/relationships/slideLayout" Target="../slideLayouts/slideLayout8.xml"/><Relationship Id="rId4" Type="http://schemas.openxmlformats.org/officeDocument/2006/relationships/image" Target="../media/image84.png"/></Relationships>
</file>

<file path=ppt/slides/_rels/slide103.xml.rels><?xml version="1.0" encoding="UTF-8" standalone="yes"?>
<Relationships xmlns="http://schemas.openxmlformats.org/package/2006/relationships"><Relationship Id="rId3" Type="http://schemas.openxmlformats.org/officeDocument/2006/relationships/hyperlink" Target="https://d1.awsstatic.com/serverless/UK-driver-and-licensing-agency-logo.8411dc3ddc681afaded0332dedc2583c40a381e0.png" TargetMode="External"/><Relationship Id="rId2" Type="http://schemas.openxmlformats.org/officeDocument/2006/relationships/notesSlide" Target="../notesSlides/notesSlide103.xml"/><Relationship Id="rId1" Type="http://schemas.openxmlformats.org/officeDocument/2006/relationships/slideLayout" Target="../slideLayouts/slideLayout8.xml"/><Relationship Id="rId4" Type="http://schemas.openxmlformats.org/officeDocument/2006/relationships/image" Target="../media/image84.png"/></Relationships>
</file>

<file path=ppt/slides/_rels/slide10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hyperlink" Target="https://www.simform.com/blog/serverless-architecture-guide/" TargetMode="External"/><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hyperlink" Target="https://avishwakarma.medium.com/serverless-101-6cf0ea769dde" TargetMode="Externa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www.datadoghq.com/knowledge-center/serverless-architecture/"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hyperlink" Target="https://kapuablog.wordpress.com/2017/08/10/introducing-functions-as-a-service-faas-dzone-cloud/" TargetMode="Externa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www.xenonstack.com/blog/aws-serverless-computing/" TargetMode="Externa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www.alfianlosari.com/posts/serverless-reporting-notification-service-with-google-cloud-scheduler-and-functions/" TargetMode="Externa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docs.microsoft.com/en-us/azure/architecture/serverless/code" TargetMode="Externa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betterprogramming.pub/serverless-on-kubernetes-354051a1942e?gi=fac1eda8be88" TargetMode="Externa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www.datadoghq.com/knowledge-center/serverless-architecture/" TargetMode="Externa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hyperlink" Target="https://developer.hpe.com/blog/kubernetes-application-containers-managing-containers-and-cluster-resour/" TargetMode="External"/><Relationship Id="rId2" Type="http://schemas.openxmlformats.org/officeDocument/2006/relationships/notesSlide" Target="../notesSlides/notesSlide105.xml"/><Relationship Id="rId1" Type="http://schemas.openxmlformats.org/officeDocument/2006/relationships/slideLayout" Target="../slideLayouts/slideLayout8.xml"/><Relationship Id="rId4" Type="http://schemas.openxmlformats.org/officeDocument/2006/relationships/image" Target="../media/image96.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6.xml"/><Relationship Id="rId1" Type="http://schemas.openxmlformats.org/officeDocument/2006/relationships/slideLayout" Target="../slideLayouts/slideLayout8.xml"/><Relationship Id="rId4" Type="http://schemas.openxmlformats.org/officeDocument/2006/relationships/hyperlink" Target="https://developer.hpe.com/blog/kubernetes-application-containers-managing-containers-and-cluster-resour/" TargetMode="External"/></Relationships>
</file>

<file path=ppt/slides/_rels/slide121.xml.rels><?xml version="1.0" encoding="UTF-8" standalone="yes"?>
<Relationships xmlns="http://schemas.openxmlformats.org/package/2006/relationships"><Relationship Id="rId3" Type="http://schemas.openxmlformats.org/officeDocument/2006/relationships/hyperlink" Target="https://developer.hpe.com/blog/kubernetes-application-containers-managing-containers-and-cluster-resour/" TargetMode="External"/><Relationship Id="rId2" Type="http://schemas.openxmlformats.org/officeDocument/2006/relationships/notesSlide" Target="../notesSlides/notesSlide107.xml"/><Relationship Id="rId1" Type="http://schemas.openxmlformats.org/officeDocument/2006/relationships/slideLayout" Target="../slideLayouts/slideLayout8.xml"/><Relationship Id="rId4" Type="http://schemas.openxmlformats.org/officeDocument/2006/relationships/image" Target="../media/image96.png"/></Relationships>
</file>

<file path=ppt/slides/_rels/slide1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8.xml"/><Relationship Id="rId1" Type="http://schemas.openxmlformats.org/officeDocument/2006/relationships/slideLayout" Target="../slideLayouts/slideLayout8.xml"/><Relationship Id="rId4" Type="http://schemas.openxmlformats.org/officeDocument/2006/relationships/hyperlink" Target="https://avinetworks.com/glossary/container-orchestration/" TargetMode="External"/></Relationships>
</file>

<file path=ppt/slides/_rels/slide1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9.xml"/><Relationship Id="rId1" Type="http://schemas.openxmlformats.org/officeDocument/2006/relationships/slideLayout" Target="../slideLayouts/slideLayout8.xml"/><Relationship Id="rId4" Type="http://schemas.openxmlformats.org/officeDocument/2006/relationships/hyperlink" Target="https://aws.amazon.com/docker/"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0.xml"/><Relationship Id="rId1" Type="http://schemas.openxmlformats.org/officeDocument/2006/relationships/slideLayout" Target="../slideLayouts/slideLayout8.xml"/><Relationship Id="rId4" Type="http://schemas.openxmlformats.org/officeDocument/2006/relationships/hyperlink" Target="https://aws.amazon.com/docker/"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1.xml"/><Relationship Id="rId1" Type="http://schemas.openxmlformats.org/officeDocument/2006/relationships/slideLayout" Target="../slideLayouts/slideLayout8.xml"/><Relationship Id="rId4" Type="http://schemas.openxmlformats.org/officeDocument/2006/relationships/hyperlink" Target="https://aws.amazon.com/docker/"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2.xml"/><Relationship Id="rId1" Type="http://schemas.openxmlformats.org/officeDocument/2006/relationships/slideLayout" Target="../slideLayouts/slideLayout8.xml"/><Relationship Id="rId4" Type="http://schemas.openxmlformats.org/officeDocument/2006/relationships/hyperlink" Target="https://medium.com/docker-captain/creating-the-first-docker-image-and-pushing-it-to-docker-hub-4e02bea48e81"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3.xml"/><Relationship Id="rId1" Type="http://schemas.openxmlformats.org/officeDocument/2006/relationships/slideLayout" Target="../slideLayouts/slideLayout8.xml"/><Relationship Id="rId4" Type="http://schemas.openxmlformats.org/officeDocument/2006/relationships/hyperlink" Target="https://medium.com/platformer-blog/practical-guide-on-writing-a-dockerfile-for-your-application-89376f88b3b5"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4.xml"/><Relationship Id="rId1" Type="http://schemas.openxmlformats.org/officeDocument/2006/relationships/slideLayout" Target="../slideLayouts/slideLayout8.xml"/><Relationship Id="rId4" Type="http://schemas.openxmlformats.org/officeDocument/2006/relationships/hyperlink" Target="https://www.docker.com/resources/what-container/"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7.xml"/><Relationship Id="rId1" Type="http://schemas.openxmlformats.org/officeDocument/2006/relationships/slideLayout" Target="../slideLayouts/slideLayout8.xml"/><Relationship Id="rId4" Type="http://schemas.openxmlformats.org/officeDocument/2006/relationships/hyperlink" Target="https://aws.amazon.com/kubernetes/"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8.xml"/><Relationship Id="rId1" Type="http://schemas.openxmlformats.org/officeDocument/2006/relationships/slideLayout" Target="../slideLayouts/slideLayout8.xml"/><Relationship Id="rId4" Type="http://schemas.openxmlformats.org/officeDocument/2006/relationships/hyperlink" Target="https://aws.amazon.com/kubernetes/"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9.xml"/><Relationship Id="rId1" Type="http://schemas.openxmlformats.org/officeDocument/2006/relationships/slideLayout" Target="../slideLayouts/slideLayout8.xml"/><Relationship Id="rId4" Type="http://schemas.openxmlformats.org/officeDocument/2006/relationships/hyperlink" Target="https://aws.amazon.com/kubernetes/" TargetMode="External"/></Relationships>
</file>

<file path=ppt/slides/_rels/slide134.xml.rels><?xml version="1.0" encoding="UTF-8" standalone="yes"?>
<Relationships xmlns="http://schemas.openxmlformats.org/package/2006/relationships"><Relationship Id="rId3" Type="http://schemas.openxmlformats.org/officeDocument/2006/relationships/hyperlink" Target="https://www.tutorialspoint.com/kubernetes/kubernetes_architecture.htm" TargetMode="External"/><Relationship Id="rId2" Type="http://schemas.openxmlformats.org/officeDocument/2006/relationships/notesSlide" Target="../notesSlides/notesSlide120.xml"/><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13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1.xml"/><Relationship Id="rId1" Type="http://schemas.openxmlformats.org/officeDocument/2006/relationships/slideLayout" Target="../slideLayouts/slideLayout8.xml"/><Relationship Id="rId4" Type="http://schemas.openxmlformats.org/officeDocument/2006/relationships/hyperlink" Target="https://kubernetes.io/docs/concepts/overview/components/"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2.xml"/><Relationship Id="rId1" Type="http://schemas.openxmlformats.org/officeDocument/2006/relationships/slideLayout" Target="../slideLayouts/slideLayout8.xml"/><Relationship Id="rId4" Type="http://schemas.openxmlformats.org/officeDocument/2006/relationships/hyperlink" Target="https://kubernetes.io/docs/concepts/overview/components/" TargetMode="External"/></Relationships>
</file>

<file path=ppt/slides/_rels/slide137.xml.rels><?xml version="1.0" encoding="UTF-8" standalone="yes"?>
<Relationships xmlns="http://schemas.openxmlformats.org/package/2006/relationships"><Relationship Id="rId3" Type="http://schemas.openxmlformats.org/officeDocument/2006/relationships/hyperlink" Target="https://www.tutorialspoint.com/kubernetes/kubernetes_architecture.htm" TargetMode="External"/><Relationship Id="rId2" Type="http://schemas.openxmlformats.org/officeDocument/2006/relationships/notesSlide" Target="../notesSlides/notesSlide123.xml"/><Relationship Id="rId1" Type="http://schemas.openxmlformats.org/officeDocument/2006/relationships/slideLayout" Target="../slideLayouts/slideLayout8.xml"/><Relationship Id="rId4" Type="http://schemas.openxmlformats.org/officeDocument/2006/relationships/image" Target="../media/image107.png"/></Relationships>
</file>

<file path=ppt/slides/_rels/slide13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4.xml"/><Relationship Id="rId1" Type="http://schemas.openxmlformats.org/officeDocument/2006/relationships/slideLayout" Target="../slideLayouts/slideLayout8.xml"/><Relationship Id="rId4" Type="http://schemas.openxmlformats.org/officeDocument/2006/relationships/hyperlink" Target="https://www.ibm.com/cloud/kubernetes-service"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5.xml"/><Relationship Id="rId1" Type="http://schemas.openxmlformats.org/officeDocument/2006/relationships/slideLayout" Target="../slideLayouts/slideLayout8.xml"/><Relationship Id="rId4" Type="http://schemas.openxmlformats.org/officeDocument/2006/relationships/hyperlink" Target="https://www.ibm.com/cloud/kubernetes-service"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aws.amazon.com/devops/what-is-devops/"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14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6.xml"/><Relationship Id="rId1" Type="http://schemas.openxmlformats.org/officeDocument/2006/relationships/slideLayout" Target="../slideLayouts/slideLayout8.xml"/><Relationship Id="rId4" Type="http://schemas.openxmlformats.org/officeDocument/2006/relationships/hyperlink" Target="https://www.ibm.com/cloud/openshift" TargetMode="External"/></Relationships>
</file>

<file path=ppt/slides/_rels/slide1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7.xml"/><Relationship Id="rId1" Type="http://schemas.openxmlformats.org/officeDocument/2006/relationships/slideLayout" Target="../slideLayouts/slideLayout8.xml"/><Relationship Id="rId4" Type="http://schemas.openxmlformats.org/officeDocument/2006/relationships/hyperlink" Target="https://aws.amazon.com/ecs"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8.xml"/><Relationship Id="rId1" Type="http://schemas.openxmlformats.org/officeDocument/2006/relationships/slideLayout" Target="../slideLayouts/slideLayout8.xml"/><Relationship Id="rId4" Type="http://schemas.openxmlformats.org/officeDocument/2006/relationships/hyperlink" Target="https://avinetworks.com/glossary/hybrid-cloud/"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9.xml"/><Relationship Id="rId1" Type="http://schemas.openxmlformats.org/officeDocument/2006/relationships/slideLayout" Target="../slideLayouts/slideLayout8.xml"/><Relationship Id="rId4" Type="http://schemas.openxmlformats.org/officeDocument/2006/relationships/hyperlink" Target="https://avinetworks.com/glossary/hybrid-cloud/" TargetMode="External"/></Relationships>
</file>

<file path=ppt/slides/_rels/slide14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0.xml"/><Relationship Id="rId1" Type="http://schemas.openxmlformats.org/officeDocument/2006/relationships/slideLayout" Target="../slideLayouts/slideLayout8.xml"/><Relationship Id="rId4" Type="http://schemas.openxmlformats.org/officeDocument/2006/relationships/hyperlink" Target="https://avinetworks.com/glossary/hybrid-cloud/"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1.xml"/><Relationship Id="rId1" Type="http://schemas.openxmlformats.org/officeDocument/2006/relationships/slideLayout" Target="../slideLayouts/slideLayout8.xml"/><Relationship Id="rId4" Type="http://schemas.openxmlformats.org/officeDocument/2006/relationships/hyperlink" Target="https://avinetworks.com/glossary/hybrid-cloud/" TargetMode="External"/></Relationships>
</file>

<file path=ppt/slides/_rels/slide1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2.xml"/><Relationship Id="rId1" Type="http://schemas.openxmlformats.org/officeDocument/2006/relationships/slideLayout" Target="../slideLayouts/slideLayout8.xml"/><Relationship Id="rId4" Type="http://schemas.openxmlformats.org/officeDocument/2006/relationships/hyperlink" Target="https://avinetworks.com/glossary/hybrid-cloud/" TargetMode="External"/></Relationships>
</file>

<file path=ppt/slides/_rels/slide1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3.xml"/><Relationship Id="rId1" Type="http://schemas.openxmlformats.org/officeDocument/2006/relationships/slideLayout" Target="../slideLayouts/slideLayout8.xml"/><Relationship Id="rId4" Type="http://schemas.openxmlformats.org/officeDocument/2006/relationships/hyperlink" Target="https://avinetworks.com/glossary/hybrid-cloud/"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4.xml"/><Relationship Id="rId1" Type="http://schemas.openxmlformats.org/officeDocument/2006/relationships/slideLayout" Target="../slideLayouts/slideLayout8.xml"/><Relationship Id="rId4" Type="http://schemas.openxmlformats.org/officeDocument/2006/relationships/hyperlink" Target="https://avinetworks.com/glossary/hybrid-cloud/" TargetMode="External"/></Relationships>
</file>

<file path=ppt/slides/_rels/slide1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35.xml"/><Relationship Id="rId1" Type="http://schemas.openxmlformats.org/officeDocument/2006/relationships/slideLayout" Target="../slideLayouts/slideLayout8.xml"/><Relationship Id="rId4" Type="http://schemas.openxmlformats.org/officeDocument/2006/relationships/hyperlink" Target="https://avinetworks.com/glossary/hybrid-cloud/"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evopedia.org/images/article/54/7602.1513404277.png"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6.xml"/><Relationship Id="rId1" Type="http://schemas.openxmlformats.org/officeDocument/2006/relationships/slideLayout" Target="../slideLayouts/slideLayout8.xml"/><Relationship Id="rId4" Type="http://schemas.openxmlformats.org/officeDocument/2006/relationships/hyperlink" Target="https://nix-united.com/blog/hybrid-cloud-architecture-mix-of-best-data-driven-practices/" TargetMode="External"/></Relationships>
</file>

<file path=ppt/slides/_rels/slide151.xml.rels><?xml version="1.0" encoding="UTF-8" standalone="yes"?>
<Relationships xmlns="http://schemas.openxmlformats.org/package/2006/relationships"><Relationship Id="rId3" Type="http://schemas.openxmlformats.org/officeDocument/2006/relationships/hyperlink" Target="https://www.ibm.com/cloud/blog/four-architecture-choices-for-application-development" TargetMode="External"/><Relationship Id="rId2" Type="http://schemas.openxmlformats.org/officeDocument/2006/relationships/notesSlide" Target="../notesSlides/notesSlide137.xml"/><Relationship Id="rId1" Type="http://schemas.openxmlformats.org/officeDocument/2006/relationships/slideLayout" Target="../slideLayouts/slideLayout8.xml"/><Relationship Id="rId4" Type="http://schemas.openxmlformats.org/officeDocument/2006/relationships/image" Target="../media/image113.png"/></Relationships>
</file>

<file path=ppt/slides/_rels/slide152.xml.rels><?xml version="1.0" encoding="UTF-8" standalone="yes"?>
<Relationships xmlns="http://schemas.openxmlformats.org/package/2006/relationships"><Relationship Id="rId3" Type="http://schemas.openxmlformats.org/officeDocument/2006/relationships/hyperlink" Target="https://www.ibm.com/cloud/blog/four-architecture-choices-for-application-development" TargetMode="External"/><Relationship Id="rId2" Type="http://schemas.openxmlformats.org/officeDocument/2006/relationships/notesSlide" Target="../notesSlides/notesSlide138.xml"/><Relationship Id="rId1" Type="http://schemas.openxmlformats.org/officeDocument/2006/relationships/slideLayout" Target="../slideLayouts/slideLayout8.xml"/><Relationship Id="rId4" Type="http://schemas.openxmlformats.org/officeDocument/2006/relationships/image" Target="../media/image114.png"/></Relationships>
</file>

<file path=ppt/slides/_rels/slide153.xml.rels><?xml version="1.0" encoding="UTF-8" standalone="yes"?>
<Relationships xmlns="http://schemas.openxmlformats.org/package/2006/relationships"><Relationship Id="rId3" Type="http://schemas.openxmlformats.org/officeDocument/2006/relationships/hyperlink" Target="https://www.ibm.com/cloud/blog/four-architecture-choices-for-application-development" TargetMode="External"/><Relationship Id="rId2" Type="http://schemas.openxmlformats.org/officeDocument/2006/relationships/notesSlide" Target="../notesSlides/notesSlide139.xml"/><Relationship Id="rId1" Type="http://schemas.openxmlformats.org/officeDocument/2006/relationships/slideLayout" Target="../slideLayouts/slideLayout8.xml"/><Relationship Id="rId4" Type="http://schemas.openxmlformats.org/officeDocument/2006/relationships/image" Target="../media/image115.png"/></Relationships>
</file>

<file path=ppt/slides/_rels/slide154.xml.rels><?xml version="1.0" encoding="UTF-8" standalone="yes"?>
<Relationships xmlns="http://schemas.openxmlformats.org/package/2006/relationships"><Relationship Id="rId3" Type="http://schemas.openxmlformats.org/officeDocument/2006/relationships/hyperlink" Target="https://www.ibm.com/cloud/blog/four-architecture-choices-for-application-development" TargetMode="External"/><Relationship Id="rId2" Type="http://schemas.openxmlformats.org/officeDocument/2006/relationships/notesSlide" Target="../notesSlides/notesSlide140.xml"/><Relationship Id="rId1" Type="http://schemas.openxmlformats.org/officeDocument/2006/relationships/slideLayout" Target="../slideLayouts/slideLayout8.xml"/><Relationship Id="rId4" Type="http://schemas.openxmlformats.org/officeDocument/2006/relationships/image" Target="../media/image116.png"/></Relationships>
</file>

<file path=ppt/slides/_rels/slide155.xml.rels><?xml version="1.0" encoding="UTF-8" standalone="yes"?>
<Relationships xmlns="http://schemas.openxmlformats.org/package/2006/relationships"><Relationship Id="rId3" Type="http://schemas.openxmlformats.org/officeDocument/2006/relationships/hyperlink" Target="https://www.ibm.com/cloud/blog/four-architecture-choices-for-application-development" TargetMode="External"/><Relationship Id="rId2" Type="http://schemas.openxmlformats.org/officeDocument/2006/relationships/notesSlide" Target="../notesSlides/notesSlide141.xml"/><Relationship Id="rId1" Type="http://schemas.openxmlformats.org/officeDocument/2006/relationships/slideLayout" Target="../slideLayouts/slideLayout8.xml"/><Relationship Id="rId4" Type="http://schemas.openxmlformats.org/officeDocument/2006/relationships/image" Target="../media/image117.png"/></Relationships>
</file>

<file path=ppt/slides/_rels/slide156.xml.rels><?xml version="1.0" encoding="UTF-8" standalone="yes"?>
<Relationships xmlns="http://schemas.openxmlformats.org/package/2006/relationships"><Relationship Id="rId3" Type="http://schemas.openxmlformats.org/officeDocument/2006/relationships/hyperlink" Target="https://www.ibm.com/cloud/blog/four-architecture-choices-for-application-development" TargetMode="External"/><Relationship Id="rId2" Type="http://schemas.openxmlformats.org/officeDocument/2006/relationships/notesSlide" Target="../notesSlides/notesSlide142.xml"/><Relationship Id="rId1" Type="http://schemas.openxmlformats.org/officeDocument/2006/relationships/slideLayout" Target="../slideLayouts/slideLayout8.xml"/><Relationship Id="rId4" Type="http://schemas.openxmlformats.org/officeDocument/2006/relationships/image" Target="../media/image118.png"/></Relationships>
</file>

<file path=ppt/slides/_rels/slide157.xml.rels><?xml version="1.0" encoding="UTF-8" standalone="yes"?>
<Relationships xmlns="http://schemas.openxmlformats.org/package/2006/relationships"><Relationship Id="rId3" Type="http://schemas.openxmlformats.org/officeDocument/2006/relationships/hyperlink" Target="https://www.ibm.com/cloud/blog/four-architecture-choices-for-application-development" TargetMode="External"/><Relationship Id="rId2" Type="http://schemas.openxmlformats.org/officeDocument/2006/relationships/notesSlide" Target="../notesSlides/notesSlide143.xml"/><Relationship Id="rId1" Type="http://schemas.openxmlformats.org/officeDocument/2006/relationships/slideLayout" Target="../slideLayouts/slideLayout8.xml"/><Relationship Id="rId4" Type="http://schemas.openxmlformats.org/officeDocument/2006/relationships/image" Target="../media/image119.png"/></Relationships>
</file>

<file path=ppt/slides/_rels/slide158.xml.rels><?xml version="1.0" encoding="UTF-8" standalone="yes"?>
<Relationships xmlns="http://schemas.openxmlformats.org/package/2006/relationships"><Relationship Id="rId3" Type="http://schemas.openxmlformats.org/officeDocument/2006/relationships/hyperlink" Target="https://www.ibm.com/cloud/blog/four-architecture-choices-for-application-development" TargetMode="External"/><Relationship Id="rId2" Type="http://schemas.openxmlformats.org/officeDocument/2006/relationships/notesSlide" Target="../notesSlides/notesSlide144.xml"/><Relationship Id="rId1" Type="http://schemas.openxmlformats.org/officeDocument/2006/relationships/slideLayout" Target="../slideLayouts/slideLayout8.xml"/><Relationship Id="rId4" Type="http://schemas.openxmlformats.org/officeDocument/2006/relationships/image" Target="../media/image119.png"/></Relationships>
</file>

<file path=ppt/slides/_rels/slide159.xml.rels><?xml version="1.0" encoding="UTF-8" standalone="yes"?>
<Relationships xmlns="http://schemas.openxmlformats.org/package/2006/relationships"><Relationship Id="rId3" Type="http://schemas.openxmlformats.org/officeDocument/2006/relationships/hyperlink" Target="https://www.ibm.com/cloud/blog/four-architecture-choices-for-application-development" TargetMode="External"/><Relationship Id="rId2" Type="http://schemas.openxmlformats.org/officeDocument/2006/relationships/notesSlide" Target="../notesSlides/notesSlide145.xml"/><Relationship Id="rId1" Type="http://schemas.openxmlformats.org/officeDocument/2006/relationships/slideLayout" Target="../slideLayouts/slideLayout8.xml"/><Relationship Id="rId4" Type="http://schemas.openxmlformats.org/officeDocument/2006/relationships/image" Target="../media/image119.png"/></Relationships>
</file>

<file path=ppt/slides/_rels/slide16.xml.rels><?xml version="1.0" encoding="UTF-8" standalone="yes"?>
<Relationships xmlns="http://schemas.openxmlformats.org/package/2006/relationships"><Relationship Id="rId3" Type="http://schemas.openxmlformats.org/officeDocument/2006/relationships/hyperlink" Target="https://pimages.toolbox.com/wp-content/uploads/2021/08/26123909/DevOps-Lifecycle.png"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intellipaat.com/blog/what-is-devops-lifecycle-and-process/"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hyperlink" Target="https://www.geeksforgeeks.org/how-devops-works/"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hyperlink" Target="https://www.scikey.ai/read-blog/540_devops-for-aws-cloud-management.html"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geeksforgeeks.org/how-devops-works/"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hyperlink" Target="https://blog.devops4me.com/content/images/2020/08/DevOps-timeline-1.jpg"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hyperlink" Target="https://www.addteq.com/blog/2019/11/kanban-vs-scrum-lets-understand-the-difference/"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hyperlink" Target="https://simpat.tech/wp-content/uploads/2021/09/devops-architecture-diagram.jpg"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hyperlink" Target="https://www.pqatesting.com/wp-content/uploads/2020/11/The-DevOps-Tool-Ecosystem.png"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hyperlink" Target="https://smartbear.com/blog/devops-testing-strategy-best-practices-tools/"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hyperlink" Target="https://d2908q01vomqb2.cloudfront.net/7719a1c782a1ba91c031a682a0a2f8658209adbf/2021/02/10/Figure1-3.png"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hyperlink" Target="https://24thphoto.com/advantages-and-disadvantages-of-devops/"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3" Type="http://schemas.openxmlformats.org/officeDocument/2006/relationships/hyperlink" Target="https://dev.to/techparida/how-to-build-a-ci-cd-pipeline-in-aws-using-codecommit-codedeploy-codepipeline-hands-on-58cf"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23.jpeg"/></Relationships>
</file>

<file path=ppt/slides/_rels/slide29.xml.rels><?xml version="1.0" encoding="UTF-8" standalone="yes"?>
<Relationships xmlns="http://schemas.openxmlformats.org/package/2006/relationships"><Relationship Id="rId3" Type="http://schemas.openxmlformats.org/officeDocument/2006/relationships/hyperlink" Target="https://docs.aws.amazon.com/codebuild/latest/userguide/concepts.html"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hyperlink" Target="https://wsmintl.com/file/2013/11/data-migration-application.png"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medium.com/hackernoon/continuous-deployment-with-aws-codedeploy-github-d1eb97550b82"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hyperlink" Target="https://d2908q01vomqb2.cloudfront.net/7719a1c782a1ba91c031a682a0a2f8658209adbf/2018/01/11/k8s-code.png"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hyperlink" Target="https://aws.amazon.com/devops/continuous-integration/"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27.png"/><Relationship Id="rId4" Type="http://schemas.openxmlformats.org/officeDocument/2006/relationships/hyperlink" Target="https://aws.amazon.com/devops/continuous-delivery/"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i0.wp.com/v3it.com/blog/wp-content/uploads/2021/07/cloud-migration-types.png?resize=605%2C473&amp;ssl=1"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hyperlink" Target="https://aws.amazon.com/devops/what-is-devops/#communication" TargetMode="External"/><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36.jpe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37.jpeg"/></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38.jpe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39.jpeg"/></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40.jpe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41.jpeg"/></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42.jpeg"/></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44.jpeg"/></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8.xml"/><Relationship Id="rId4" Type="http://schemas.openxmlformats.org/officeDocument/2006/relationships/image" Target="../media/image45.jpe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0" y="550843"/>
            <a:ext cx="8520600" cy="31508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Able to Build a web application on modern cloud-based architectures and services</a:t>
            </a:r>
          </a:p>
        </p:txBody>
      </p:sp>
      <p:sp>
        <p:nvSpPr>
          <p:cNvPr id="62" name="Google Shape;62;p13"/>
          <p:cNvSpPr txBox="1">
            <a:spLocks noGrp="1"/>
          </p:cNvSpPr>
          <p:nvPr>
            <p:ph type="subTitle" idx="1"/>
          </p:nvPr>
        </p:nvSpPr>
        <p:spPr>
          <a:xfrm>
            <a:off x="311700" y="36063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(75 hours)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Migrating application to Cloud</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Cloud migration checklist</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Prioritize which workloads to migrate first.</a:t>
            </a:r>
          </a:p>
          <a:p>
            <a:r>
              <a:rPr lang="en-US" dirty="0"/>
              <a:t>Prepare a plan outlining the roadmap and schedule for the migration.</a:t>
            </a:r>
          </a:p>
          <a:p>
            <a:r>
              <a:rPr lang="en-US" dirty="0"/>
              <a:t>Ascertain whether the organization already uses any cloud-based applications and whether they should remain as they are or be replaced by new cloud-based services.</a:t>
            </a:r>
          </a:p>
        </p:txBody>
      </p:sp>
      <p:pic>
        <p:nvPicPr>
          <p:cNvPr id="8" name="Picture 7">
            <a:extLst>
              <a:ext uri="{FF2B5EF4-FFF2-40B4-BE49-F238E27FC236}">
                <a16:creationId xmlns:a16="http://schemas.microsoft.com/office/drawing/2014/main" id="{04020DB2-80DF-7DF7-E0C8-6FAEA8C8E0F5}"/>
              </a:ext>
            </a:extLst>
          </p:cNvPr>
          <p:cNvPicPr>
            <a:picLocks noChangeAspect="1"/>
          </p:cNvPicPr>
          <p:nvPr/>
        </p:nvPicPr>
        <p:blipFill>
          <a:blip r:embed="rId3"/>
          <a:stretch>
            <a:fillRect/>
          </a:stretch>
        </p:blipFill>
        <p:spPr>
          <a:xfrm>
            <a:off x="4717142" y="1171575"/>
            <a:ext cx="4288221" cy="3028950"/>
          </a:xfrm>
          <a:prstGeom prst="rect">
            <a:avLst/>
          </a:prstGeom>
        </p:spPr>
      </p:pic>
      <p:sp>
        <p:nvSpPr>
          <p:cNvPr id="10" name="Google Shape;77;p15">
            <a:extLst>
              <a:ext uri="{FF2B5EF4-FFF2-40B4-BE49-F238E27FC236}">
                <a16:creationId xmlns:a16="http://schemas.microsoft.com/office/drawing/2014/main" id="{FF612B5B-9883-DB14-BE8C-FD5ECFB1146F}"/>
              </a:ext>
            </a:extLst>
          </p:cNvPr>
          <p:cNvSpPr txBox="1">
            <a:spLocks noGrp="1"/>
          </p:cNvSpPr>
          <p:nvPr>
            <p:ph type="body" idx="3"/>
          </p:nvPr>
        </p:nvSpPr>
        <p:spPr>
          <a:xfrm>
            <a:off x="5074950" y="4514850"/>
            <a:ext cx="3397500" cy="4329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https://d2poqm5pskresc.cloudfront.net/wp-content/uploads/2020/11/ATM_Base_concept_Checklist_3.jpg</a:t>
            </a:r>
            <a:endParaRPr dirty="0"/>
          </a:p>
        </p:txBody>
      </p:sp>
    </p:spTree>
    <p:extLst>
      <p:ext uri="{BB962C8B-B14F-4D97-AF65-F5344CB8AC3E}">
        <p14:creationId xmlns:p14="http://schemas.microsoft.com/office/powerpoint/2010/main" val="35834611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API services in IBM and AWS Cloud</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Amazon API Gateway benefits</a:t>
            </a:r>
            <a:endParaRPr lang="en-IN"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A security-first approach for API Management.</a:t>
            </a:r>
          </a:p>
          <a:p>
            <a:pPr marL="457200" lvl="0" indent="-317500" algn="l" rtl="0">
              <a:spcBef>
                <a:spcPts val="0"/>
              </a:spcBef>
              <a:spcAft>
                <a:spcPts val="0"/>
              </a:spcAft>
              <a:buSzPts val="1400"/>
              <a:buChar char="●"/>
            </a:pPr>
            <a:r>
              <a:rPr lang="en-US" dirty="0"/>
              <a:t>API Management tools for building and deploying APIs.</a:t>
            </a:r>
          </a:p>
          <a:p>
            <a:pPr marL="457200" lvl="0" indent="-317500" algn="l" rtl="0">
              <a:spcBef>
                <a:spcPts val="0"/>
              </a:spcBef>
              <a:spcAft>
                <a:spcPts val="0"/>
              </a:spcAft>
              <a:buSzPts val="1400"/>
              <a:buChar char="●"/>
            </a:pPr>
            <a:r>
              <a:rPr lang="en-US" dirty="0"/>
              <a:t>API Management tolls for hands-off scaling and complete operational visibility.</a:t>
            </a:r>
          </a:p>
          <a:p>
            <a:pPr marL="457200" lvl="0" indent="-317500" algn="l" rtl="0">
              <a:spcBef>
                <a:spcPts val="0"/>
              </a:spcBef>
              <a:spcAft>
                <a:spcPts val="0"/>
              </a:spcAft>
              <a:buSzPts val="1400"/>
              <a:buChar char="●"/>
            </a:pPr>
            <a:r>
              <a:rPr lang="en-US" dirty="0"/>
              <a:t>API Management tools for third-party access.</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https://thenewstack.io/wp-content/uploads/2015/07/image01.jpg</a:t>
            </a:r>
            <a:endParaRPr dirty="0"/>
          </a:p>
        </p:txBody>
      </p:sp>
      <p:pic>
        <p:nvPicPr>
          <p:cNvPr id="41988" name="Picture 4" descr="Five Reasons to Consider Amazon API Gateway for Your Next Microservices  Project – The New Stack">
            <a:extLst>
              <a:ext uri="{FF2B5EF4-FFF2-40B4-BE49-F238E27FC236}">
                <a16:creationId xmlns:a16="http://schemas.microsoft.com/office/drawing/2014/main" id="{3DF678B4-CA08-F17F-1124-CD10C525E8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18799"/>
            <a:ext cx="4572000" cy="256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0190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API services in IBM and AWS Cloud</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API management on AWS: Customer case studies</a:t>
            </a:r>
            <a:endParaRPr lang="en-IN"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Fox Digital Entertainment Group uses a common API layer powered by Amazon API Gateway to build and deliver FOX NOW, an application that streams millions of hours of digital content to consumers across devices.</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https://d1.awsstatic.com/serverless/Fox-logo.bafd14abfae20da112b5ac01698769129fc9a2fd.png</a:t>
            </a:r>
            <a:endParaRPr dirty="0"/>
          </a:p>
        </p:txBody>
      </p:sp>
      <p:pic>
        <p:nvPicPr>
          <p:cNvPr id="6" name="Picture 5" descr="Fox-logo">
            <a:extLst>
              <a:ext uri="{FF2B5EF4-FFF2-40B4-BE49-F238E27FC236}">
                <a16:creationId xmlns:a16="http://schemas.microsoft.com/office/drawing/2014/main" id="{12726CE1-D249-0899-06D2-3B18D8D506C6}"/>
              </a:ext>
            </a:extLst>
          </p:cNvPr>
          <p:cNvPicPr>
            <a:picLocks noChangeAspect="1"/>
          </p:cNvPicPr>
          <p:nvPr/>
        </p:nvPicPr>
        <p:blipFill rotWithShape="1">
          <a:blip r:embed="rId3">
            <a:extLst>
              <a:ext uri="{28A0092B-C50C-407E-A947-70E740481C1C}">
                <a14:useLocalDpi xmlns:a14="http://schemas.microsoft.com/office/drawing/2010/main" val="0"/>
              </a:ext>
            </a:extLst>
          </a:blip>
          <a:srcRect l="23077" t="20357" r="23077" b="20492"/>
          <a:stretch/>
        </p:blipFill>
        <p:spPr bwMode="auto">
          <a:xfrm>
            <a:off x="4572000" y="1710086"/>
            <a:ext cx="4572000" cy="251320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391028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API services in IBM and AWS Cloud</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API management on AWS: Customer case studies</a:t>
            </a:r>
            <a:endParaRPr lang="en-IN" dirty="0"/>
          </a:p>
        </p:txBody>
      </p:sp>
      <p:sp>
        <p:nvSpPr>
          <p:cNvPr id="75" name="Google Shape;75;p15"/>
          <p:cNvSpPr txBox="1">
            <a:spLocks noGrp="1"/>
          </p:cNvSpPr>
          <p:nvPr>
            <p:ph type="body" idx="2"/>
          </p:nvPr>
        </p:nvSpPr>
        <p:spPr>
          <a:xfrm>
            <a:off x="462275" y="2789750"/>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UK Driver and Vehicle Licensing Agency took an API-first approach to meet their exponentially increasing demand for information requests after switching to a digital means of excise-tax payment. </a:t>
            </a:r>
          </a:p>
          <a:p>
            <a:pPr marL="457200" lvl="0" indent="-317500" algn="l" rtl="0">
              <a:spcBef>
                <a:spcPts val="0"/>
              </a:spcBef>
              <a:spcAft>
                <a:spcPts val="0"/>
              </a:spcAft>
              <a:buSzPts val="1400"/>
              <a:buChar char="●"/>
            </a:pPr>
            <a:r>
              <a:rPr lang="en-US" dirty="0"/>
              <a:t>By using Amazon API Gateway, the only thing they worry about is the code—the thing that creates the greatest value—and everything else is taken care of.</a:t>
            </a:r>
          </a:p>
        </p:txBody>
      </p:sp>
      <p:sp>
        <p:nvSpPr>
          <p:cNvPr id="77" name="Google Shape;77;p15"/>
          <p:cNvSpPr txBox="1">
            <a:spLocks noGrp="1"/>
          </p:cNvSpPr>
          <p:nvPr>
            <p:ph type="body" idx="3"/>
          </p:nvPr>
        </p:nvSpPr>
        <p:spPr>
          <a:xfrm>
            <a:off x="4742597" y="4663225"/>
            <a:ext cx="4271749" cy="24327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r>
              <a:rPr lang="en-IN" dirty="0">
                <a:hlinkClick r:id="rId3"/>
              </a:rPr>
              <a:t>https://d1.awsstatic.com/serverless/UK-driver-and-licensing-agency-logo.8411dc3ddc681afaded0332dedc2583c40a381e0.png </a:t>
            </a:r>
            <a:endParaRPr dirty="0"/>
          </a:p>
        </p:txBody>
      </p:sp>
      <p:pic>
        <p:nvPicPr>
          <p:cNvPr id="7" name="Picture 6" descr="UK-driver-and-licensing-agency-logo">
            <a:extLst>
              <a:ext uri="{FF2B5EF4-FFF2-40B4-BE49-F238E27FC236}">
                <a16:creationId xmlns:a16="http://schemas.microsoft.com/office/drawing/2014/main" id="{E85ABE62-4ACE-F92D-E7EC-26AB29A66F10}"/>
              </a:ext>
            </a:extLst>
          </p:cNvPr>
          <p:cNvPicPr>
            <a:picLocks noChangeAspect="1"/>
          </p:cNvPicPr>
          <p:nvPr/>
        </p:nvPicPr>
        <p:blipFill rotWithShape="1">
          <a:blip r:embed="rId4">
            <a:extLst>
              <a:ext uri="{28A0092B-C50C-407E-A947-70E740481C1C}">
                <a14:useLocalDpi xmlns:a14="http://schemas.microsoft.com/office/drawing/2010/main" val="0"/>
              </a:ext>
            </a:extLst>
          </a:blip>
          <a:srcRect l="27991" t="18288" r="15813" b="16073"/>
          <a:stretch/>
        </p:blipFill>
        <p:spPr bwMode="auto">
          <a:xfrm>
            <a:off x="4572000" y="1567375"/>
            <a:ext cx="4572000" cy="24447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1062662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API services in IBM and AWS Cloud</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Benefits of AWS</a:t>
            </a:r>
            <a:endParaRPr lang="en-IN"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Massive scalability to support billions of transactions per month</a:t>
            </a:r>
          </a:p>
          <a:p>
            <a:pPr marL="457200" lvl="0" indent="-317500" algn="l" rtl="0">
              <a:spcBef>
                <a:spcPts val="0"/>
              </a:spcBef>
              <a:spcAft>
                <a:spcPts val="0"/>
              </a:spcAft>
              <a:buSzPts val="1400"/>
              <a:buChar char="●"/>
            </a:pPr>
            <a:r>
              <a:rPr lang="en-US" dirty="0"/>
              <a:t>Elastic scaling to meet widely variable demand</a:t>
            </a:r>
          </a:p>
          <a:p>
            <a:pPr marL="457200" lvl="0" indent="-317500" algn="l" rtl="0">
              <a:spcBef>
                <a:spcPts val="0"/>
              </a:spcBef>
              <a:spcAft>
                <a:spcPts val="0"/>
              </a:spcAft>
              <a:buSzPts val="1400"/>
              <a:buChar char="●"/>
            </a:pPr>
            <a:r>
              <a:rPr lang="en-US" dirty="0"/>
              <a:t>Flexibility to throttle transaction volumes to support hybrid architecture</a:t>
            </a:r>
          </a:p>
          <a:p>
            <a:pPr marL="457200" lvl="0" indent="-317500" algn="l" rtl="0">
              <a:spcBef>
                <a:spcPts val="0"/>
              </a:spcBef>
              <a:spcAft>
                <a:spcPts val="0"/>
              </a:spcAft>
              <a:buSzPts val="1400"/>
              <a:buChar char="●"/>
            </a:pPr>
            <a:r>
              <a:rPr lang="en-US" dirty="0"/>
              <a:t>Security and governance capabilities meeting rigorous government standards</a:t>
            </a:r>
          </a:p>
          <a:p>
            <a:pPr marL="457200" lvl="0" indent="-317500" algn="l" rtl="0">
              <a:spcBef>
                <a:spcPts val="0"/>
              </a:spcBef>
              <a:spcAft>
                <a:spcPts val="0"/>
              </a:spcAft>
              <a:buSzPts val="1400"/>
              <a:buChar char="●"/>
            </a:pPr>
            <a:r>
              <a:rPr lang="en-US" dirty="0"/>
              <a:t>Reduced cost and increased agility with serverless computing</a:t>
            </a:r>
          </a:p>
        </p:txBody>
      </p:sp>
      <p:sp>
        <p:nvSpPr>
          <p:cNvPr id="77" name="Google Shape;77;p15"/>
          <p:cNvSpPr txBox="1">
            <a:spLocks noGrp="1"/>
          </p:cNvSpPr>
          <p:nvPr>
            <p:ph type="body" idx="3"/>
          </p:nvPr>
        </p:nvSpPr>
        <p:spPr>
          <a:xfrm>
            <a:off x="4783540" y="4663224"/>
            <a:ext cx="4251277" cy="28408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r>
              <a:rPr lang="en-IN" dirty="0">
                <a:hlinkClick r:id="rId3"/>
              </a:rPr>
              <a:t>https://d1.awsstatic.com/serverless/UK-driver-and-licensing-agency-logo.8411dc3ddc681afaded0332dedc2583c40a381e0.png</a:t>
            </a:r>
            <a:endParaRPr dirty="0"/>
          </a:p>
        </p:txBody>
      </p:sp>
      <p:pic>
        <p:nvPicPr>
          <p:cNvPr id="7" name="Picture 6" descr="UK-driver-and-licensing-agency-logo">
            <a:extLst>
              <a:ext uri="{FF2B5EF4-FFF2-40B4-BE49-F238E27FC236}">
                <a16:creationId xmlns:a16="http://schemas.microsoft.com/office/drawing/2014/main" id="{E85ABE62-4ACE-F92D-E7EC-26AB29A66F10}"/>
              </a:ext>
            </a:extLst>
          </p:cNvPr>
          <p:cNvPicPr>
            <a:picLocks noChangeAspect="1"/>
          </p:cNvPicPr>
          <p:nvPr/>
        </p:nvPicPr>
        <p:blipFill rotWithShape="1">
          <a:blip r:embed="rId4">
            <a:extLst>
              <a:ext uri="{28A0092B-C50C-407E-A947-70E740481C1C}">
                <a14:useLocalDpi xmlns:a14="http://schemas.microsoft.com/office/drawing/2010/main" val="0"/>
              </a:ext>
            </a:extLst>
          </a:blip>
          <a:srcRect l="27991" t="18288" r="15813" b="16073"/>
          <a:stretch/>
        </p:blipFill>
        <p:spPr bwMode="auto">
          <a:xfrm>
            <a:off x="4572000" y="1567375"/>
            <a:ext cx="4572000" cy="24447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59607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5" name="object 5"/>
          <p:cNvSpPr txBox="1">
            <a:spLocks noGrp="1"/>
          </p:cNvSpPr>
          <p:nvPr>
            <p:ph type="title" idx="4294967295"/>
          </p:nvPr>
        </p:nvSpPr>
        <p:spPr>
          <a:xfrm>
            <a:off x="357158" y="1857370"/>
            <a:ext cx="8199438" cy="1615827"/>
          </a:xfrm>
          <a:prstGeom prst="rect">
            <a:avLst/>
          </a:prstGeom>
        </p:spPr>
        <p:txBody>
          <a:bodyPr vert="horz" wrap="square" lIns="0" tIns="25400" rIns="0" bIns="0" rtlCol="0">
            <a:spAutoFit/>
          </a:bodyPr>
          <a:lstStyle/>
          <a:p>
            <a:pPr marL="12065" marR="5080" algn="ctr">
              <a:lnSpc>
                <a:spcPts val="6230"/>
              </a:lnSpc>
              <a:spcBef>
                <a:spcPts val="200"/>
              </a:spcBef>
            </a:pPr>
            <a:r>
              <a:rPr lang="en-US" sz="5200" spc="-10" dirty="0"/>
              <a:t>Serverless Architectures </a:t>
            </a:r>
            <a:r>
              <a:rPr lang="en-US" sz="5400" dirty="0"/>
              <a:t>and related services </a:t>
            </a:r>
            <a:endParaRPr sz="5200" spc="-10"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idx="4294967295"/>
          </p:nvPr>
        </p:nvSpPr>
        <p:spPr>
          <a:xfrm>
            <a:off x="307524" y="601809"/>
            <a:ext cx="8502555" cy="456535"/>
          </a:xfrm>
          <a:prstGeom prst="rect">
            <a:avLst/>
          </a:prstGeom>
        </p:spPr>
        <p:txBody>
          <a:bodyPr vert="horz" wrap="square" lIns="0" tIns="12700" rIns="0" bIns="0" rtlCol="0">
            <a:spAutoFit/>
          </a:bodyPr>
          <a:lstStyle/>
          <a:p>
            <a:pPr marL="12700">
              <a:lnSpc>
                <a:spcPct val="100000"/>
              </a:lnSpc>
              <a:spcBef>
                <a:spcPts val="100"/>
              </a:spcBef>
            </a:pPr>
            <a:r>
              <a:rPr spc="-5" dirty="0"/>
              <a:t>In</a:t>
            </a:r>
            <a:r>
              <a:rPr spc="-30" dirty="0"/>
              <a:t> </a:t>
            </a:r>
            <a:r>
              <a:rPr spc="-5" dirty="0"/>
              <a:t>this</a:t>
            </a:r>
            <a:r>
              <a:rPr spc="-25" dirty="0"/>
              <a:t> </a:t>
            </a:r>
            <a:r>
              <a:rPr dirty="0"/>
              <a:t>section,</a:t>
            </a:r>
            <a:r>
              <a:rPr spc="-20" dirty="0"/>
              <a:t> </a:t>
            </a:r>
            <a:r>
              <a:rPr spc="-5" dirty="0"/>
              <a:t>we</a:t>
            </a:r>
            <a:r>
              <a:rPr spc="-20" dirty="0"/>
              <a:t> </a:t>
            </a:r>
            <a:r>
              <a:rPr spc="-5" dirty="0"/>
              <a:t>will</a:t>
            </a:r>
            <a:r>
              <a:rPr spc="-20" dirty="0"/>
              <a:t> </a:t>
            </a:r>
            <a:r>
              <a:rPr spc="-5" dirty="0"/>
              <a:t>discuss:</a:t>
            </a:r>
          </a:p>
        </p:txBody>
      </p:sp>
      <p:sp>
        <p:nvSpPr>
          <p:cNvPr id="5" name="object 5"/>
          <p:cNvSpPr txBox="1"/>
          <p:nvPr/>
        </p:nvSpPr>
        <p:spPr>
          <a:xfrm>
            <a:off x="307524" y="1210076"/>
            <a:ext cx="6543040" cy="2699008"/>
          </a:xfrm>
          <a:prstGeom prst="rect">
            <a:avLst/>
          </a:prstGeom>
        </p:spPr>
        <p:txBody>
          <a:bodyPr vert="horz" wrap="square" lIns="0" tIns="52704" rIns="0" bIns="0" rtlCol="0">
            <a:spAutoFit/>
          </a:bodyPr>
          <a:lstStyle/>
          <a:p>
            <a:pPr marL="342900" lvl="0" indent="-342900" algn="just">
              <a:lnSpc>
                <a:spcPct val="107000"/>
              </a:lnSpc>
              <a:buFont typeface="Symbol" panose="05050102010706020507" pitchFamily="18" charset="2"/>
              <a:buChar char=""/>
            </a:pPr>
            <a:r>
              <a:rPr lang="en-US" spc="-5" dirty="0">
                <a:solidFill>
                  <a:srgbClr val="595959"/>
                </a:solidFill>
                <a:latin typeface="Arial"/>
                <a:cs typeface="Arial"/>
              </a:rPr>
              <a:t>Serverless Architectures  </a:t>
            </a:r>
          </a:p>
          <a:p>
            <a:pPr marL="342900" lvl="0" indent="-342900" algn="just">
              <a:lnSpc>
                <a:spcPct val="107000"/>
              </a:lnSpc>
              <a:buFont typeface="Symbol" panose="05050102010706020507" pitchFamily="18" charset="2"/>
              <a:buChar char=""/>
            </a:pPr>
            <a:r>
              <a:rPr lang="en-US" spc="-5" dirty="0">
                <a:solidFill>
                  <a:srgbClr val="595959"/>
                </a:solidFill>
                <a:latin typeface="Arial"/>
                <a:cs typeface="Arial"/>
              </a:rPr>
              <a:t>What is the cloud provider’s role in serverless?</a:t>
            </a:r>
          </a:p>
          <a:p>
            <a:pPr marL="342900" lvl="0" indent="-342900" algn="just">
              <a:lnSpc>
                <a:spcPct val="107000"/>
              </a:lnSpc>
              <a:buFont typeface="Symbol" panose="05050102010706020507" pitchFamily="18" charset="2"/>
              <a:buChar char=""/>
            </a:pPr>
            <a:r>
              <a:rPr lang="en-US" spc="-5" dirty="0">
                <a:solidFill>
                  <a:srgbClr val="595959"/>
                </a:solidFill>
                <a:latin typeface="Arial"/>
                <a:cs typeface="Arial"/>
              </a:rPr>
              <a:t>Why use serverless architectures?</a:t>
            </a:r>
          </a:p>
          <a:p>
            <a:pPr marL="342900" lvl="0" indent="-342900" algn="just">
              <a:lnSpc>
                <a:spcPct val="107000"/>
              </a:lnSpc>
              <a:buFont typeface="Symbol" panose="05050102010706020507" pitchFamily="18" charset="2"/>
              <a:buChar char=""/>
            </a:pPr>
            <a:r>
              <a:rPr lang="en-US" spc="-5" dirty="0">
                <a:solidFill>
                  <a:srgbClr val="595959"/>
                </a:solidFill>
                <a:latin typeface="Arial"/>
                <a:cs typeface="Arial"/>
              </a:rPr>
              <a:t>How does Serverless Architectures Work?</a:t>
            </a:r>
          </a:p>
          <a:p>
            <a:pPr marL="342900" lvl="0" indent="-342900" algn="just">
              <a:lnSpc>
                <a:spcPct val="107000"/>
              </a:lnSpc>
              <a:buFont typeface="Symbol" panose="05050102010706020507" pitchFamily="18" charset="2"/>
              <a:buChar char=""/>
            </a:pPr>
            <a:r>
              <a:rPr lang="en-US" spc="-5" dirty="0">
                <a:solidFill>
                  <a:srgbClr val="595959"/>
                </a:solidFill>
                <a:latin typeface="Arial"/>
                <a:cs typeface="Arial"/>
              </a:rPr>
              <a:t>Function-as-a-Service (</a:t>
            </a:r>
            <a:r>
              <a:rPr lang="en-US" spc="-5" dirty="0" err="1">
                <a:solidFill>
                  <a:srgbClr val="595959"/>
                </a:solidFill>
                <a:latin typeface="Arial"/>
                <a:cs typeface="Arial"/>
              </a:rPr>
              <a:t>FaaS</a:t>
            </a:r>
            <a:r>
              <a:rPr lang="en-US" spc="-5" dirty="0">
                <a:solidFill>
                  <a:srgbClr val="595959"/>
                </a:solidFill>
                <a:latin typeface="Arial"/>
                <a:cs typeface="Arial"/>
              </a:rPr>
              <a:t>)</a:t>
            </a:r>
          </a:p>
          <a:p>
            <a:pPr marL="342900" lvl="0" indent="-342900" algn="just">
              <a:lnSpc>
                <a:spcPct val="107000"/>
              </a:lnSpc>
              <a:buFont typeface="Symbol" panose="05050102010706020507" pitchFamily="18" charset="2"/>
              <a:buChar char=""/>
            </a:pPr>
            <a:r>
              <a:rPr lang="en-US" spc="-5" dirty="0">
                <a:solidFill>
                  <a:srgbClr val="595959"/>
                </a:solidFill>
                <a:latin typeface="Arial"/>
                <a:cs typeface="Arial"/>
              </a:rPr>
              <a:t>Popular Serverless Platforms</a:t>
            </a:r>
          </a:p>
          <a:p>
            <a:pPr marL="342900" lvl="0" indent="-342900" algn="just">
              <a:lnSpc>
                <a:spcPct val="107000"/>
              </a:lnSpc>
              <a:buFont typeface="Symbol" panose="05050102010706020507" pitchFamily="18" charset="2"/>
              <a:buChar char=""/>
            </a:pPr>
            <a:r>
              <a:rPr lang="en-US" spc="-5" dirty="0">
                <a:solidFill>
                  <a:srgbClr val="595959"/>
                </a:solidFill>
                <a:latin typeface="Arial"/>
                <a:cs typeface="Arial"/>
              </a:rPr>
              <a:t>Serverless Architecture Use Cases</a:t>
            </a:r>
          </a:p>
          <a:p>
            <a:pPr marL="342900" lvl="0" indent="-342900" algn="just">
              <a:lnSpc>
                <a:spcPct val="107000"/>
              </a:lnSpc>
              <a:buFont typeface="Symbol" panose="05050102010706020507" pitchFamily="18" charset="2"/>
              <a:buChar char=""/>
            </a:pPr>
            <a:r>
              <a:rPr lang="en-US" spc="-5" dirty="0">
                <a:solidFill>
                  <a:srgbClr val="595959"/>
                </a:solidFill>
                <a:latin typeface="Arial"/>
                <a:cs typeface="Arial"/>
              </a:rPr>
              <a:t>Advantages of using serverless architecture</a:t>
            </a:r>
          </a:p>
          <a:p>
            <a:pPr marL="342900" lvl="0" indent="-342900" algn="just">
              <a:lnSpc>
                <a:spcPct val="107000"/>
              </a:lnSpc>
              <a:spcAft>
                <a:spcPts val="800"/>
              </a:spcAft>
              <a:buFont typeface="Symbol" panose="05050102010706020507" pitchFamily="18" charset="2"/>
              <a:buChar char=""/>
            </a:pPr>
            <a:r>
              <a:rPr lang="en-US" spc="-5" dirty="0">
                <a:solidFill>
                  <a:srgbClr val="595959"/>
                </a:solidFill>
                <a:latin typeface="Arial"/>
                <a:cs typeface="Arial"/>
              </a:rPr>
              <a:t>Limitations serverless architecture</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rverless architecture - A definitive guide">
            <a:extLst>
              <a:ext uri="{FF2B5EF4-FFF2-40B4-BE49-F238E27FC236}">
                <a16:creationId xmlns:a16="http://schemas.microsoft.com/office/drawing/2014/main" id="{CCBE4488-9BFD-705E-6202-6E092E388B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749774"/>
            <a:ext cx="4572000" cy="382641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9" name="Text Placeholder 8">
            <a:extLst>
              <a:ext uri="{FF2B5EF4-FFF2-40B4-BE49-F238E27FC236}">
                <a16:creationId xmlns:a16="http://schemas.microsoft.com/office/drawing/2014/main" id="{B712DEBE-59DD-6CF6-BC85-74FB92CFE90B}"/>
              </a:ext>
            </a:extLst>
          </p:cNvPr>
          <p:cNvSpPr>
            <a:spLocks noGrp="1"/>
          </p:cNvSpPr>
          <p:nvPr>
            <p:ph type="body" idx="3"/>
          </p:nvPr>
        </p:nvSpPr>
        <p:spPr>
          <a:xfrm>
            <a:off x="5097835" y="4853841"/>
            <a:ext cx="3397500" cy="175500"/>
          </a:xfrm>
        </p:spPr>
        <p:txBody>
          <a:bodyPr/>
          <a:lstStyle/>
          <a:p>
            <a:pPr marL="0" indent="0">
              <a:lnSpc>
                <a:spcPct val="100000"/>
              </a:lnSpc>
              <a:spcBef>
                <a:spcPts val="235"/>
              </a:spcBef>
              <a:buNone/>
            </a:pPr>
            <a:r>
              <a:rPr lang="fr-FR" sz="700" dirty="0">
                <a:solidFill>
                  <a:srgbClr val="595959"/>
                </a:solidFill>
                <a:latin typeface="Arial"/>
                <a:cs typeface="Arial"/>
              </a:rPr>
              <a:t>Image</a:t>
            </a:r>
            <a:r>
              <a:rPr lang="fr-FR" sz="700" spc="-5" dirty="0">
                <a:solidFill>
                  <a:srgbClr val="595959"/>
                </a:solidFill>
                <a:latin typeface="Arial"/>
                <a:cs typeface="Arial"/>
              </a:rPr>
              <a:t> Source: https</a:t>
            </a:r>
            <a:r>
              <a:rPr lang="fr-FR" sz="700" spc="-10" dirty="0">
                <a:solidFill>
                  <a:srgbClr val="595959"/>
                </a:solidFill>
                <a:latin typeface="Arial"/>
                <a:cs typeface="Arial"/>
                <a:hlinkClick r:id="rId3"/>
              </a:rPr>
              <a:t>://www.simform.com/blog/serverless-architecture-guide/</a:t>
            </a:r>
            <a:r>
              <a:rPr lang="fr-FR" sz="700" spc="-10" dirty="0">
                <a:solidFill>
                  <a:srgbClr val="595959"/>
                </a:solidFill>
                <a:latin typeface="Arial"/>
                <a:cs typeface="Arial"/>
              </a:rPr>
              <a:t> </a:t>
            </a:r>
            <a:endParaRPr lang="fr-FR" sz="700" dirty="0">
              <a:latin typeface="Arial"/>
              <a:cs typeface="Arial"/>
            </a:endParaRPr>
          </a:p>
          <a:p>
            <a:endParaRPr lang="en-US" dirty="0"/>
          </a:p>
        </p:txBody>
      </p:sp>
      <p:sp>
        <p:nvSpPr>
          <p:cNvPr id="11" name="Subtitle 10">
            <a:extLst>
              <a:ext uri="{FF2B5EF4-FFF2-40B4-BE49-F238E27FC236}">
                <a16:creationId xmlns:a16="http://schemas.microsoft.com/office/drawing/2014/main" id="{7CAC1C8B-B4C8-D56E-2AF2-F2B1B0471802}"/>
              </a:ext>
            </a:extLst>
          </p:cNvPr>
          <p:cNvSpPr>
            <a:spLocks noGrp="1"/>
          </p:cNvSpPr>
          <p:nvPr>
            <p:ph type="subTitle" idx="1"/>
          </p:nvPr>
        </p:nvSpPr>
        <p:spPr>
          <a:xfrm>
            <a:off x="263270" y="1390650"/>
            <a:ext cx="4044950" cy="641350"/>
          </a:xfrm>
          <a:prstGeom prst="rect">
            <a:avLst/>
          </a:prstGeom>
        </p:spPr>
        <p:txBody>
          <a:bodyPr wrap="square">
            <a:spAutoFit/>
          </a:bodyPr>
          <a:lstStyle/>
          <a:p>
            <a:pPr algn="ctr"/>
            <a:r>
              <a:rPr lang="en-US" sz="1800" spc="-25" dirty="0">
                <a:solidFill>
                  <a:srgbClr val="595959"/>
                </a:solidFill>
                <a:latin typeface="Arial"/>
                <a:cs typeface="Arial"/>
              </a:rPr>
              <a:t>Definition</a:t>
            </a:r>
          </a:p>
        </p:txBody>
      </p:sp>
      <p:sp>
        <p:nvSpPr>
          <p:cNvPr id="12" name="object 2">
            <a:extLst>
              <a:ext uri="{FF2B5EF4-FFF2-40B4-BE49-F238E27FC236}">
                <a16:creationId xmlns:a16="http://schemas.microsoft.com/office/drawing/2014/main" id="{2BEB6D2C-4EC5-FA13-7D63-928977F625F8}"/>
              </a:ext>
            </a:extLst>
          </p:cNvPr>
          <p:cNvSpPr txBox="1">
            <a:spLocks noGrp="1"/>
          </p:cNvSpPr>
          <p:nvPr>
            <p:ph type="title"/>
          </p:nvPr>
        </p:nvSpPr>
        <p:spPr>
          <a:xfrm>
            <a:off x="330200" y="749300"/>
            <a:ext cx="4046538" cy="641350"/>
          </a:xfrm>
          <a:prstGeom prst="rect">
            <a:avLst/>
          </a:prstGeom>
        </p:spPr>
        <p:txBody>
          <a:bodyPr vert="horz" wrap="square" lIns="0" tIns="12700" rIns="0" bIns="0" rtlCol="0">
            <a:spAutoFit/>
          </a:bodyPr>
          <a:lstStyle/>
          <a:p>
            <a:pPr marL="12700">
              <a:lnSpc>
                <a:spcPct val="100000"/>
              </a:lnSpc>
              <a:spcBef>
                <a:spcPts val="100"/>
              </a:spcBef>
            </a:pPr>
            <a:r>
              <a:rPr lang="en-US" sz="2400" spc="-5" dirty="0">
                <a:latin typeface="Arial"/>
                <a:cs typeface="Arial"/>
              </a:rPr>
              <a:t>Serverless Architectures </a:t>
            </a:r>
            <a:endParaRPr sz="2400" spc="-5" dirty="0">
              <a:latin typeface="Arial"/>
              <a:cs typeface="Arial"/>
            </a:endParaRPr>
          </a:p>
        </p:txBody>
      </p:sp>
      <p:sp>
        <p:nvSpPr>
          <p:cNvPr id="13" name="object 4">
            <a:extLst>
              <a:ext uri="{FF2B5EF4-FFF2-40B4-BE49-F238E27FC236}">
                <a16:creationId xmlns:a16="http://schemas.microsoft.com/office/drawing/2014/main" id="{1774DFCF-B0EE-5864-4F37-E8E91AD7E437}"/>
              </a:ext>
            </a:extLst>
          </p:cNvPr>
          <p:cNvSpPr txBox="1">
            <a:spLocks noGrp="1"/>
          </p:cNvSpPr>
          <p:nvPr>
            <p:ph type="body" idx="2"/>
          </p:nvPr>
        </p:nvSpPr>
        <p:spPr>
          <a:xfrm>
            <a:off x="434975" y="2607484"/>
            <a:ext cx="3836987" cy="1008033"/>
          </a:xfrm>
          <a:prstGeom prst="rect">
            <a:avLst/>
          </a:prstGeom>
        </p:spPr>
        <p:txBody>
          <a:bodyPr vert="horz" wrap="square" lIns="0" tIns="12700" rIns="0" bIns="0" rtlCol="0">
            <a:spAutoFit/>
          </a:bodyPr>
          <a:lstStyle/>
          <a:p>
            <a:pPr marL="348615" marR="7620" indent="-336550" algn="just">
              <a:lnSpc>
                <a:spcPct val="151800"/>
              </a:lnSpc>
              <a:spcBef>
                <a:spcPts val="100"/>
              </a:spcBef>
              <a:tabLst>
                <a:tab pos="349250" algn="l"/>
              </a:tabLst>
            </a:pPr>
            <a:r>
              <a:rPr lang="en-US" sz="1400" spc="-5" dirty="0">
                <a:latin typeface="Arial"/>
                <a:cs typeface="Arial"/>
              </a:rPr>
              <a:t>A serverless architecture is a way to build and run applications and services without having to manage infrastructure. </a:t>
            </a:r>
            <a:endParaRPr sz="1400" spc="-5" dirty="0">
              <a:latin typeface="Arial"/>
              <a:cs typeface="Arial"/>
            </a:endParaRPr>
          </a:p>
        </p:txBody>
      </p:sp>
    </p:spTree>
    <p:extLst>
      <p:ext uri="{BB962C8B-B14F-4D97-AF65-F5344CB8AC3E}">
        <p14:creationId xmlns:p14="http://schemas.microsoft.com/office/powerpoint/2010/main" val="42607157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7940" rIns="0" bIns="0" rtlCol="0">
            <a:spAutoFit/>
          </a:bodyPr>
          <a:lstStyle/>
          <a:p>
            <a:pPr marL="12700" algn="ctr">
              <a:lnSpc>
                <a:spcPct val="100000"/>
              </a:lnSpc>
              <a:spcBef>
                <a:spcPts val="100"/>
              </a:spcBef>
            </a:pPr>
            <a:r>
              <a:rPr lang="en-US" sz="2400" spc="-5" dirty="0">
                <a:latin typeface="Arial"/>
                <a:cs typeface="Arial"/>
              </a:rPr>
              <a:t>Serverless Architectures </a:t>
            </a:r>
          </a:p>
        </p:txBody>
      </p:sp>
      <p:sp>
        <p:nvSpPr>
          <p:cNvPr id="6" name="Subtitle 5">
            <a:extLst>
              <a:ext uri="{FF2B5EF4-FFF2-40B4-BE49-F238E27FC236}">
                <a16:creationId xmlns:a16="http://schemas.microsoft.com/office/drawing/2014/main" id="{ADEBD004-5899-F267-F759-400395606AE8}"/>
              </a:ext>
            </a:extLst>
          </p:cNvPr>
          <p:cNvSpPr>
            <a:spLocks noGrp="1"/>
          </p:cNvSpPr>
          <p:nvPr>
            <p:ph type="subTitle" idx="1"/>
          </p:nvPr>
        </p:nvSpPr>
        <p:spPr/>
        <p:txBody>
          <a:bodyPr/>
          <a:lstStyle/>
          <a:p>
            <a:r>
              <a:rPr lang="en-US" spc="-25" dirty="0">
                <a:solidFill>
                  <a:srgbClr val="595959"/>
                </a:solidFill>
                <a:latin typeface="Arial"/>
                <a:cs typeface="Arial"/>
              </a:rPr>
              <a:t>Cloud provider’s role in serverless</a:t>
            </a:r>
          </a:p>
          <a:p>
            <a:endParaRPr lang="en-US" dirty="0"/>
          </a:p>
        </p:txBody>
      </p:sp>
      <p:sp>
        <p:nvSpPr>
          <p:cNvPr id="7" name="Text Placeholder 6">
            <a:extLst>
              <a:ext uri="{FF2B5EF4-FFF2-40B4-BE49-F238E27FC236}">
                <a16:creationId xmlns:a16="http://schemas.microsoft.com/office/drawing/2014/main" id="{25C7E6F9-1C09-D971-4999-FA544F099FB4}"/>
              </a:ext>
            </a:extLst>
          </p:cNvPr>
          <p:cNvSpPr>
            <a:spLocks noGrp="1"/>
          </p:cNvSpPr>
          <p:nvPr>
            <p:ph type="body" idx="2"/>
          </p:nvPr>
        </p:nvSpPr>
        <p:spPr>
          <a:xfrm>
            <a:off x="358175" y="2421250"/>
            <a:ext cx="3837000" cy="1753800"/>
          </a:xfrm>
        </p:spPr>
        <p:txBody>
          <a:bodyPr/>
          <a:lstStyle/>
          <a:p>
            <a:pPr algn="just"/>
            <a:r>
              <a:rPr lang="en-US" sz="1400" spc="-5" dirty="0">
                <a:latin typeface="Arial"/>
                <a:cs typeface="Arial"/>
              </a:rPr>
              <a:t>A cloud provider runs physical servers and dynamically allocates their resources on behalf of users who can deploy code straight into production.</a:t>
            </a:r>
          </a:p>
          <a:p>
            <a:pPr marL="139700" indent="0" algn="just">
              <a:buNone/>
            </a:pPr>
            <a:endParaRPr lang="en-US" dirty="0"/>
          </a:p>
        </p:txBody>
      </p:sp>
      <p:sp>
        <p:nvSpPr>
          <p:cNvPr id="8" name="Text Placeholder 7">
            <a:extLst>
              <a:ext uri="{FF2B5EF4-FFF2-40B4-BE49-F238E27FC236}">
                <a16:creationId xmlns:a16="http://schemas.microsoft.com/office/drawing/2014/main" id="{3239456A-911E-0F22-64B7-471858C76E7B}"/>
              </a:ext>
            </a:extLst>
          </p:cNvPr>
          <p:cNvSpPr>
            <a:spLocks noGrp="1"/>
          </p:cNvSpPr>
          <p:nvPr>
            <p:ph type="body" idx="3"/>
          </p:nvPr>
        </p:nvSpPr>
        <p:spPr>
          <a:xfrm>
            <a:off x="5217819" y="4791306"/>
            <a:ext cx="3600199" cy="215982"/>
          </a:xfrm>
        </p:spPr>
        <p:txBody>
          <a:bodyPr/>
          <a:lstStyle/>
          <a:p>
            <a:pPr marL="184150" indent="0">
              <a:buNone/>
            </a:pPr>
            <a:r>
              <a:rPr lang="fr-FR" sz="700" dirty="0">
                <a:solidFill>
                  <a:srgbClr val="595959"/>
                </a:solidFill>
                <a:latin typeface="Arial"/>
                <a:cs typeface="Arial"/>
              </a:rPr>
              <a:t>Image</a:t>
            </a:r>
            <a:r>
              <a:rPr lang="fr-FR" sz="700" spc="35" dirty="0">
                <a:solidFill>
                  <a:srgbClr val="595959"/>
                </a:solidFill>
                <a:latin typeface="Arial"/>
                <a:cs typeface="Arial"/>
              </a:rPr>
              <a:t> </a:t>
            </a:r>
            <a:r>
              <a:rPr lang="fr-FR" sz="700" spc="-5" dirty="0">
                <a:solidFill>
                  <a:srgbClr val="595959"/>
                </a:solidFill>
                <a:latin typeface="Arial"/>
                <a:cs typeface="Arial"/>
              </a:rPr>
              <a:t>Source:</a:t>
            </a:r>
            <a:r>
              <a:rPr lang="fr-FR" sz="700" spc="520" dirty="0">
                <a:solidFill>
                  <a:srgbClr val="595959"/>
                </a:solidFill>
                <a:latin typeface="Arial"/>
                <a:cs typeface="Arial"/>
              </a:rPr>
              <a:t> </a:t>
            </a:r>
            <a:r>
              <a:rPr lang="fr-FR" sz="700" u="sng" spc="-10" dirty="0">
                <a:solidFill>
                  <a:srgbClr val="0097A7"/>
                </a:solidFill>
                <a:uFill>
                  <a:solidFill>
                    <a:srgbClr val="0097A7"/>
                  </a:solidFill>
                </a:uFill>
                <a:latin typeface="Arial"/>
                <a:cs typeface="Arial"/>
                <a:hlinkClick r:id="rId2"/>
              </a:rPr>
              <a:t>https://avishwakarma.medium.com/serverless-101-6cf0ea769dde</a:t>
            </a:r>
            <a:r>
              <a:rPr lang="fr-FR" sz="700" u="sng" spc="-10" dirty="0">
                <a:solidFill>
                  <a:srgbClr val="0097A7"/>
                </a:solidFill>
                <a:uFill>
                  <a:solidFill>
                    <a:srgbClr val="0097A7"/>
                  </a:solidFill>
                </a:uFill>
                <a:latin typeface="Arial"/>
                <a:cs typeface="Arial"/>
              </a:rPr>
              <a:t> </a:t>
            </a:r>
            <a:endParaRPr lang="fr-FR" sz="700" dirty="0">
              <a:latin typeface="Arial"/>
              <a:cs typeface="Arial"/>
            </a:endParaRPr>
          </a:p>
          <a:p>
            <a:pPr marL="184150" indent="0">
              <a:buNone/>
            </a:pPr>
            <a:endParaRPr lang="en-US" dirty="0"/>
          </a:p>
        </p:txBody>
      </p:sp>
      <p:pic>
        <p:nvPicPr>
          <p:cNvPr id="2050" name="Picture 2" descr="Serverless — Introduction. We have been building awesome apps… | by Ashok  Vishwakarma | Medium">
            <a:extLst>
              <a:ext uri="{FF2B5EF4-FFF2-40B4-BE49-F238E27FC236}">
                <a16:creationId xmlns:a16="http://schemas.microsoft.com/office/drawing/2014/main" id="{9800F22A-580A-84EB-E01F-F7632E884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862012"/>
            <a:ext cx="4572000" cy="3419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1842" y="704223"/>
            <a:ext cx="4045200" cy="641400"/>
          </a:xfrm>
          <a:prstGeom prst="rect">
            <a:avLst/>
          </a:prstGeom>
        </p:spPr>
        <p:txBody>
          <a:bodyPr vert="horz" wrap="square" lIns="0" tIns="27940" rIns="0" bIns="0" rtlCol="0">
            <a:spAutoFit/>
          </a:bodyPr>
          <a:lstStyle/>
          <a:p>
            <a:pPr marL="12700" algn="ctr">
              <a:lnSpc>
                <a:spcPct val="100000"/>
              </a:lnSpc>
              <a:spcBef>
                <a:spcPts val="100"/>
              </a:spcBef>
            </a:pPr>
            <a:r>
              <a:rPr lang="en-US" sz="2400" spc="-5" dirty="0">
                <a:latin typeface="Arial"/>
                <a:cs typeface="Arial"/>
              </a:rPr>
              <a:t>Serverless Architectures </a:t>
            </a:r>
          </a:p>
        </p:txBody>
      </p:sp>
      <p:sp>
        <p:nvSpPr>
          <p:cNvPr id="5" name="Subtitle 4">
            <a:extLst>
              <a:ext uri="{FF2B5EF4-FFF2-40B4-BE49-F238E27FC236}">
                <a16:creationId xmlns:a16="http://schemas.microsoft.com/office/drawing/2014/main" id="{8C14497F-EDBD-8D99-6508-2209450E15C8}"/>
              </a:ext>
            </a:extLst>
          </p:cNvPr>
          <p:cNvSpPr>
            <a:spLocks noGrp="1"/>
          </p:cNvSpPr>
          <p:nvPr>
            <p:ph type="subTitle" idx="1"/>
          </p:nvPr>
        </p:nvSpPr>
        <p:spPr>
          <a:xfrm>
            <a:off x="254075" y="1592675"/>
            <a:ext cx="4045200" cy="641400"/>
          </a:xfrm>
        </p:spPr>
        <p:txBody>
          <a:bodyPr/>
          <a:lstStyle/>
          <a:p>
            <a:r>
              <a:rPr lang="en-US" spc="-25" dirty="0">
                <a:solidFill>
                  <a:srgbClr val="595959"/>
                </a:solidFill>
                <a:latin typeface="Arial"/>
                <a:cs typeface="Arial"/>
              </a:rPr>
              <a:t>Why use serverless architectures?</a:t>
            </a:r>
          </a:p>
          <a:p>
            <a:endParaRPr lang="en-US" dirty="0"/>
          </a:p>
        </p:txBody>
      </p:sp>
      <p:sp>
        <p:nvSpPr>
          <p:cNvPr id="6" name="Text Placeholder 5">
            <a:extLst>
              <a:ext uri="{FF2B5EF4-FFF2-40B4-BE49-F238E27FC236}">
                <a16:creationId xmlns:a16="http://schemas.microsoft.com/office/drawing/2014/main" id="{791D6C7F-867B-7B3C-A5CD-1AA7D78B12DF}"/>
              </a:ext>
            </a:extLst>
          </p:cNvPr>
          <p:cNvSpPr>
            <a:spLocks noGrp="1"/>
          </p:cNvSpPr>
          <p:nvPr>
            <p:ph type="body" idx="2"/>
          </p:nvPr>
        </p:nvSpPr>
        <p:spPr>
          <a:xfrm>
            <a:off x="405942" y="2481127"/>
            <a:ext cx="3837000" cy="1753800"/>
          </a:xfrm>
        </p:spPr>
        <p:txBody>
          <a:bodyPr/>
          <a:lstStyle/>
          <a:p>
            <a:pPr algn="just"/>
            <a:r>
              <a:rPr lang="en-US" sz="1400" spc="-5" dirty="0">
                <a:latin typeface="Arial"/>
                <a:cs typeface="Arial"/>
              </a:rPr>
              <a:t>By using a serverless architecture, developers can focus on their core product instead of worrying about managing and operating servers or runtimes, either in the cloud or on-premises. </a:t>
            </a:r>
          </a:p>
          <a:p>
            <a:pPr marL="139700" indent="0" algn="just">
              <a:buNone/>
            </a:pPr>
            <a:endParaRPr lang="en-US" dirty="0"/>
          </a:p>
        </p:txBody>
      </p:sp>
      <p:sp>
        <p:nvSpPr>
          <p:cNvPr id="7" name="Text Placeholder 6">
            <a:extLst>
              <a:ext uri="{FF2B5EF4-FFF2-40B4-BE49-F238E27FC236}">
                <a16:creationId xmlns:a16="http://schemas.microsoft.com/office/drawing/2014/main" id="{8A3F6426-AE31-A44F-94D2-88B929CF6BA2}"/>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31453794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7940" rIns="0" bIns="0" rtlCol="0">
            <a:spAutoFit/>
          </a:bodyPr>
          <a:lstStyle/>
          <a:p>
            <a:pPr marL="12700" algn="ctr">
              <a:lnSpc>
                <a:spcPct val="100000"/>
              </a:lnSpc>
              <a:spcBef>
                <a:spcPts val="100"/>
              </a:spcBef>
            </a:pPr>
            <a:r>
              <a:rPr lang="en-US" sz="2400" spc="-5" dirty="0">
                <a:latin typeface="Arial"/>
                <a:cs typeface="Arial"/>
              </a:rPr>
              <a:t>Serverless Architectures </a:t>
            </a:r>
          </a:p>
        </p:txBody>
      </p:sp>
      <p:sp>
        <p:nvSpPr>
          <p:cNvPr id="6" name="Subtitle 5">
            <a:extLst>
              <a:ext uri="{FF2B5EF4-FFF2-40B4-BE49-F238E27FC236}">
                <a16:creationId xmlns:a16="http://schemas.microsoft.com/office/drawing/2014/main" id="{F4195A82-7A47-CAAE-9275-F7648BD589BD}"/>
              </a:ext>
            </a:extLst>
          </p:cNvPr>
          <p:cNvSpPr>
            <a:spLocks noGrp="1"/>
          </p:cNvSpPr>
          <p:nvPr>
            <p:ph type="subTitle" idx="1"/>
          </p:nvPr>
        </p:nvSpPr>
        <p:spPr/>
        <p:txBody>
          <a:bodyPr/>
          <a:lstStyle/>
          <a:p>
            <a:r>
              <a:rPr lang="en-US" spc="-25" dirty="0">
                <a:solidFill>
                  <a:srgbClr val="595959"/>
                </a:solidFill>
                <a:latin typeface="Arial"/>
                <a:cs typeface="Arial"/>
              </a:rPr>
              <a:t>How does Serverless Architectures Work?</a:t>
            </a:r>
          </a:p>
          <a:p>
            <a:endParaRPr lang="en-US" dirty="0"/>
          </a:p>
        </p:txBody>
      </p:sp>
      <p:sp>
        <p:nvSpPr>
          <p:cNvPr id="7" name="Text Placeholder 6">
            <a:extLst>
              <a:ext uri="{FF2B5EF4-FFF2-40B4-BE49-F238E27FC236}">
                <a16:creationId xmlns:a16="http://schemas.microsoft.com/office/drawing/2014/main" id="{23432FE3-49F5-BC76-673E-FC451DD0C635}"/>
              </a:ext>
            </a:extLst>
          </p:cNvPr>
          <p:cNvSpPr>
            <a:spLocks noGrp="1"/>
          </p:cNvSpPr>
          <p:nvPr>
            <p:ph type="body" idx="2"/>
          </p:nvPr>
        </p:nvSpPr>
        <p:spPr>
          <a:xfrm>
            <a:off x="462275" y="2258704"/>
            <a:ext cx="3837000" cy="2743200"/>
          </a:xfrm>
        </p:spPr>
        <p:txBody>
          <a:bodyPr/>
          <a:lstStyle/>
          <a:p>
            <a:pPr algn="just">
              <a:lnSpc>
                <a:spcPct val="107000"/>
              </a:lnSpc>
            </a:pPr>
            <a:r>
              <a:rPr lang="en-US" sz="1400" spc="-5" dirty="0">
                <a:latin typeface="Arial"/>
                <a:cs typeface="Arial"/>
              </a:rPr>
              <a:t>The steps are:-</a:t>
            </a:r>
          </a:p>
          <a:p>
            <a:pPr lvl="1" algn="just">
              <a:lnSpc>
                <a:spcPct val="107000"/>
              </a:lnSpc>
              <a:spcBef>
                <a:spcPts val="600"/>
              </a:spcBef>
            </a:pPr>
            <a:r>
              <a:rPr lang="en-US" spc="-5" dirty="0">
                <a:latin typeface="Arial"/>
                <a:cs typeface="Arial"/>
              </a:rPr>
              <a:t>The developer writes a function.</a:t>
            </a:r>
          </a:p>
          <a:p>
            <a:pPr lvl="1" algn="just">
              <a:lnSpc>
                <a:spcPct val="107000"/>
              </a:lnSpc>
              <a:spcBef>
                <a:spcPts val="600"/>
              </a:spcBef>
            </a:pPr>
            <a:r>
              <a:rPr lang="en-US" spc="-5" dirty="0">
                <a:latin typeface="Arial"/>
                <a:cs typeface="Arial"/>
              </a:rPr>
              <a:t>The developer defines an event.</a:t>
            </a:r>
          </a:p>
          <a:p>
            <a:pPr lvl="1" algn="just">
              <a:lnSpc>
                <a:spcPct val="107000"/>
              </a:lnSpc>
              <a:spcBef>
                <a:spcPts val="600"/>
              </a:spcBef>
            </a:pPr>
            <a:r>
              <a:rPr lang="en-US" spc="-5" dirty="0">
                <a:latin typeface="Arial"/>
                <a:cs typeface="Arial"/>
              </a:rPr>
              <a:t>The event is triggered.</a:t>
            </a:r>
          </a:p>
          <a:p>
            <a:pPr lvl="1" algn="just">
              <a:lnSpc>
                <a:spcPct val="107000"/>
              </a:lnSpc>
              <a:spcBef>
                <a:spcPts val="600"/>
              </a:spcBef>
            </a:pPr>
            <a:r>
              <a:rPr lang="en-US" spc="-5" dirty="0">
                <a:latin typeface="Arial"/>
                <a:cs typeface="Arial"/>
              </a:rPr>
              <a:t>The function is executed.</a:t>
            </a:r>
          </a:p>
          <a:p>
            <a:pPr lvl="1" algn="just">
              <a:lnSpc>
                <a:spcPct val="107000"/>
              </a:lnSpc>
              <a:spcBef>
                <a:spcPts val="600"/>
              </a:spcBef>
            </a:pPr>
            <a:r>
              <a:rPr lang="en-US" spc="-5" dirty="0">
                <a:latin typeface="Arial"/>
                <a:cs typeface="Arial"/>
              </a:rPr>
              <a:t>The result is sent to the client. </a:t>
            </a:r>
          </a:p>
          <a:p>
            <a:endParaRPr lang="en-US" dirty="0"/>
          </a:p>
        </p:txBody>
      </p:sp>
      <p:sp>
        <p:nvSpPr>
          <p:cNvPr id="8" name="Text Placeholder 7">
            <a:extLst>
              <a:ext uri="{FF2B5EF4-FFF2-40B4-BE49-F238E27FC236}">
                <a16:creationId xmlns:a16="http://schemas.microsoft.com/office/drawing/2014/main" id="{B61AB184-7388-7831-962D-645EFB37EC6D}"/>
              </a:ext>
            </a:extLst>
          </p:cNvPr>
          <p:cNvSpPr>
            <a:spLocks noGrp="1"/>
          </p:cNvSpPr>
          <p:nvPr>
            <p:ph type="body" idx="3"/>
          </p:nvPr>
        </p:nvSpPr>
        <p:spPr>
          <a:xfrm>
            <a:off x="5074949" y="4772274"/>
            <a:ext cx="3836999" cy="229629"/>
          </a:xfrm>
        </p:spPr>
        <p:txBody>
          <a:bodyPr/>
          <a:lstStyle/>
          <a:p>
            <a:pPr marL="184150" indent="0">
              <a:buNone/>
            </a:pPr>
            <a:r>
              <a:rPr lang="fr-FR" sz="700" dirty="0">
                <a:solidFill>
                  <a:srgbClr val="595959"/>
                </a:solidFill>
                <a:latin typeface="Arial"/>
                <a:cs typeface="Arial"/>
              </a:rPr>
              <a:t>Image</a:t>
            </a:r>
            <a:r>
              <a:rPr lang="fr-FR" sz="700" spc="35" dirty="0">
                <a:solidFill>
                  <a:srgbClr val="595959"/>
                </a:solidFill>
                <a:latin typeface="Arial"/>
                <a:cs typeface="Arial"/>
              </a:rPr>
              <a:t> </a:t>
            </a:r>
            <a:r>
              <a:rPr lang="fr-FR" sz="700" spc="-5" dirty="0">
                <a:solidFill>
                  <a:srgbClr val="595959"/>
                </a:solidFill>
                <a:latin typeface="Arial"/>
                <a:cs typeface="Arial"/>
              </a:rPr>
              <a:t>Source:</a:t>
            </a:r>
            <a:r>
              <a:rPr lang="fr-FR" sz="700" spc="520" dirty="0">
                <a:solidFill>
                  <a:srgbClr val="595959"/>
                </a:solidFill>
                <a:latin typeface="Arial"/>
                <a:cs typeface="Arial"/>
              </a:rPr>
              <a:t> </a:t>
            </a:r>
            <a:r>
              <a:rPr lang="fr-FR" sz="700" spc="-5" dirty="0">
                <a:solidFill>
                  <a:srgbClr val="595959"/>
                </a:solidFill>
                <a:latin typeface="Arial"/>
                <a:cs typeface="Arial"/>
                <a:hlinkClick r:id="rId2"/>
              </a:rPr>
              <a:t>https://www.datadoghq.com/knowledge-center/serverless-architecture/</a:t>
            </a:r>
            <a:r>
              <a:rPr lang="fr-FR" sz="700" spc="-5" dirty="0">
                <a:solidFill>
                  <a:srgbClr val="595959"/>
                </a:solidFill>
                <a:latin typeface="Arial"/>
                <a:cs typeface="Arial"/>
              </a:rPr>
              <a:t>  </a:t>
            </a:r>
          </a:p>
          <a:p>
            <a:pPr marL="184150" indent="0">
              <a:buNone/>
            </a:pPr>
            <a:endParaRPr lang="en-US" dirty="0"/>
          </a:p>
        </p:txBody>
      </p:sp>
      <p:pic>
        <p:nvPicPr>
          <p:cNvPr id="3074" name="Picture 1">
            <a:extLst>
              <a:ext uri="{FF2B5EF4-FFF2-40B4-BE49-F238E27FC236}">
                <a16:creationId xmlns:a16="http://schemas.microsoft.com/office/drawing/2014/main" id="{5D3174D8-9903-CCB6-152E-6BB6344B9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71618"/>
            <a:ext cx="4572000" cy="2600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9341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Migrating application to Cloud</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Cloud migration checklist</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Communicate to all stakeholders what to expect during and post-migration.</a:t>
            </a:r>
          </a:p>
          <a:p>
            <a:r>
              <a:rPr lang="en-US" dirty="0"/>
              <a:t>Prepare a security plan for migration and post-migration.</a:t>
            </a:r>
          </a:p>
          <a:p>
            <a:r>
              <a:rPr lang="en-US" dirty="0"/>
              <a:t>Establish KPIs for the migration.</a:t>
            </a:r>
          </a:p>
          <a:p>
            <a:r>
              <a:rPr lang="en-US" dirty="0"/>
              <a:t>Check in with implementers along the way to review progress.</a:t>
            </a:r>
          </a:p>
          <a:p>
            <a:r>
              <a:rPr lang="en-US" dirty="0"/>
              <a:t>Test, review, and make adjustments as needed.</a:t>
            </a:r>
          </a:p>
        </p:txBody>
      </p:sp>
      <p:sp>
        <p:nvSpPr>
          <p:cNvPr id="77" name="Google Shape;77;p15"/>
          <p:cNvSpPr txBox="1">
            <a:spLocks noGrp="1"/>
          </p:cNvSpPr>
          <p:nvPr>
            <p:ph type="body" idx="3"/>
          </p:nvPr>
        </p:nvSpPr>
        <p:spPr>
          <a:xfrm>
            <a:off x="5074950" y="4514850"/>
            <a:ext cx="3397500" cy="4329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https://d2poqm5pskresc.cloudfront.net/wp-content/uploads/2020/11/ATM_Base_concept_Checklist_3.jpg</a:t>
            </a:r>
            <a:endParaRPr dirty="0"/>
          </a:p>
        </p:txBody>
      </p:sp>
      <p:pic>
        <p:nvPicPr>
          <p:cNvPr id="3" name="Picture 2">
            <a:extLst>
              <a:ext uri="{FF2B5EF4-FFF2-40B4-BE49-F238E27FC236}">
                <a16:creationId xmlns:a16="http://schemas.microsoft.com/office/drawing/2014/main" id="{10A8839B-AC43-13AF-911B-FD3051F640BC}"/>
              </a:ext>
            </a:extLst>
          </p:cNvPr>
          <p:cNvPicPr>
            <a:picLocks noChangeAspect="1"/>
          </p:cNvPicPr>
          <p:nvPr/>
        </p:nvPicPr>
        <p:blipFill>
          <a:blip r:embed="rId3"/>
          <a:stretch>
            <a:fillRect/>
          </a:stretch>
        </p:blipFill>
        <p:spPr>
          <a:xfrm>
            <a:off x="4717142" y="1171575"/>
            <a:ext cx="4288221" cy="3028950"/>
          </a:xfrm>
          <a:prstGeom prst="rect">
            <a:avLst/>
          </a:prstGeom>
        </p:spPr>
      </p:pic>
    </p:spTree>
    <p:extLst>
      <p:ext uri="{BB962C8B-B14F-4D97-AF65-F5344CB8AC3E}">
        <p14:creationId xmlns:p14="http://schemas.microsoft.com/office/powerpoint/2010/main" val="14410318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7940" rIns="0" bIns="0" rtlCol="0">
            <a:spAutoFit/>
          </a:bodyPr>
          <a:lstStyle/>
          <a:p>
            <a:pPr marL="12700" algn="ctr">
              <a:lnSpc>
                <a:spcPct val="100000"/>
              </a:lnSpc>
              <a:spcBef>
                <a:spcPts val="100"/>
              </a:spcBef>
            </a:pPr>
            <a:r>
              <a:rPr lang="en-US" sz="2400" spc="-5" dirty="0">
                <a:latin typeface="Arial"/>
                <a:cs typeface="Arial"/>
              </a:rPr>
              <a:t>Serverless Architectures </a:t>
            </a:r>
          </a:p>
        </p:txBody>
      </p:sp>
      <p:sp>
        <p:nvSpPr>
          <p:cNvPr id="6" name="Subtitle 5">
            <a:extLst>
              <a:ext uri="{FF2B5EF4-FFF2-40B4-BE49-F238E27FC236}">
                <a16:creationId xmlns:a16="http://schemas.microsoft.com/office/drawing/2014/main" id="{22D95861-7BFC-F6A9-0290-C5FAAEB03A2B}"/>
              </a:ext>
            </a:extLst>
          </p:cNvPr>
          <p:cNvSpPr>
            <a:spLocks noGrp="1"/>
          </p:cNvSpPr>
          <p:nvPr>
            <p:ph type="subTitle" idx="1"/>
          </p:nvPr>
        </p:nvSpPr>
        <p:spPr/>
        <p:txBody>
          <a:bodyPr/>
          <a:lstStyle/>
          <a:p>
            <a:r>
              <a:rPr lang="en-US" spc="-25" dirty="0">
                <a:solidFill>
                  <a:srgbClr val="595959"/>
                </a:solidFill>
                <a:latin typeface="Arial"/>
                <a:cs typeface="Arial"/>
              </a:rPr>
              <a:t>Function-as-a-Service (</a:t>
            </a:r>
            <a:r>
              <a:rPr lang="en-US" spc="-25" dirty="0" err="1">
                <a:solidFill>
                  <a:srgbClr val="595959"/>
                </a:solidFill>
                <a:latin typeface="Arial"/>
                <a:cs typeface="Arial"/>
              </a:rPr>
              <a:t>FaaS</a:t>
            </a:r>
            <a:r>
              <a:rPr lang="en-US" spc="-25" dirty="0">
                <a:solidFill>
                  <a:srgbClr val="595959"/>
                </a:solidFill>
                <a:latin typeface="Arial"/>
                <a:cs typeface="Arial"/>
              </a:rPr>
              <a:t>)</a:t>
            </a:r>
          </a:p>
          <a:p>
            <a:endParaRPr lang="en-US" dirty="0"/>
          </a:p>
        </p:txBody>
      </p:sp>
      <p:sp>
        <p:nvSpPr>
          <p:cNvPr id="7" name="Text Placeholder 6">
            <a:extLst>
              <a:ext uri="{FF2B5EF4-FFF2-40B4-BE49-F238E27FC236}">
                <a16:creationId xmlns:a16="http://schemas.microsoft.com/office/drawing/2014/main" id="{B62B0756-1657-F0AF-670D-5310E56C1E2B}"/>
              </a:ext>
            </a:extLst>
          </p:cNvPr>
          <p:cNvSpPr>
            <a:spLocks noGrp="1"/>
          </p:cNvSpPr>
          <p:nvPr>
            <p:ph type="body" idx="2"/>
          </p:nvPr>
        </p:nvSpPr>
        <p:spPr/>
        <p:txBody>
          <a:bodyPr/>
          <a:lstStyle/>
          <a:p>
            <a:r>
              <a:rPr lang="en-US" sz="1400" spc="-5" dirty="0">
                <a:latin typeface="Arial"/>
                <a:cs typeface="Arial"/>
              </a:rPr>
              <a:t>Function-as-a-Service (</a:t>
            </a:r>
            <a:r>
              <a:rPr lang="en-US" sz="1400" spc="-5" dirty="0" err="1">
                <a:latin typeface="Arial"/>
                <a:cs typeface="Arial"/>
              </a:rPr>
              <a:t>FaaS</a:t>
            </a:r>
            <a:r>
              <a:rPr lang="en-US" sz="1400" spc="-5" dirty="0">
                <a:latin typeface="Arial"/>
                <a:cs typeface="Arial"/>
              </a:rPr>
              <a:t>) is an event-driven computing execution model where developers write logic that is deployed in containers fully managed by a platform, then executed on demand.</a:t>
            </a:r>
          </a:p>
          <a:p>
            <a:pPr marL="139700" indent="0">
              <a:buNone/>
            </a:pPr>
            <a:endParaRPr lang="en-US" dirty="0"/>
          </a:p>
        </p:txBody>
      </p:sp>
      <p:sp>
        <p:nvSpPr>
          <p:cNvPr id="8" name="Text Placeholder 7">
            <a:extLst>
              <a:ext uri="{FF2B5EF4-FFF2-40B4-BE49-F238E27FC236}">
                <a16:creationId xmlns:a16="http://schemas.microsoft.com/office/drawing/2014/main" id="{AFBBFA61-9670-9EF9-8AB9-804B51FA9FCA}"/>
              </a:ext>
            </a:extLst>
          </p:cNvPr>
          <p:cNvSpPr>
            <a:spLocks noGrp="1"/>
          </p:cNvSpPr>
          <p:nvPr>
            <p:ph type="body" idx="3"/>
          </p:nvPr>
        </p:nvSpPr>
        <p:spPr>
          <a:xfrm>
            <a:off x="4688006" y="4772275"/>
            <a:ext cx="4251278" cy="195510"/>
          </a:xfrm>
        </p:spPr>
        <p:txBody>
          <a:bodyPr/>
          <a:lstStyle/>
          <a:p>
            <a:pPr marL="184150" indent="0">
              <a:buNone/>
            </a:pPr>
            <a:r>
              <a:rPr lang="fr-FR" sz="700" dirty="0">
                <a:solidFill>
                  <a:srgbClr val="595959"/>
                </a:solidFill>
                <a:latin typeface="Arial"/>
                <a:cs typeface="Arial"/>
              </a:rPr>
              <a:t>Image</a:t>
            </a:r>
            <a:r>
              <a:rPr lang="fr-FR" sz="700" spc="35" dirty="0">
                <a:solidFill>
                  <a:srgbClr val="595959"/>
                </a:solidFill>
                <a:latin typeface="Arial"/>
                <a:cs typeface="Arial"/>
              </a:rPr>
              <a:t> </a:t>
            </a:r>
            <a:r>
              <a:rPr lang="fr-FR" sz="700" spc="-5" dirty="0">
                <a:solidFill>
                  <a:srgbClr val="595959"/>
                </a:solidFill>
                <a:latin typeface="Arial"/>
                <a:cs typeface="Arial"/>
              </a:rPr>
              <a:t>Source:</a:t>
            </a:r>
            <a:r>
              <a:rPr lang="fr-FR" sz="700" spc="520" dirty="0">
                <a:solidFill>
                  <a:srgbClr val="595959"/>
                </a:solidFill>
                <a:latin typeface="Arial"/>
                <a:cs typeface="Arial"/>
              </a:rPr>
              <a:t> </a:t>
            </a:r>
            <a:r>
              <a:rPr lang="fr-FR" sz="700" spc="-5" dirty="0">
                <a:solidFill>
                  <a:srgbClr val="595959"/>
                </a:solidFill>
                <a:latin typeface="Arial"/>
                <a:cs typeface="Arial"/>
                <a:hlinkClick r:id="rId2"/>
              </a:rPr>
              <a:t>https://kapuablog.wordpress.com/2017/08/10/introducing-functions-as-a-service-faas-dzone-cloud/</a:t>
            </a:r>
            <a:r>
              <a:rPr lang="fr-FR" sz="700" spc="-5" dirty="0">
                <a:solidFill>
                  <a:srgbClr val="595959"/>
                </a:solidFill>
                <a:latin typeface="Arial"/>
                <a:cs typeface="Arial"/>
              </a:rPr>
              <a:t> </a:t>
            </a:r>
          </a:p>
          <a:p>
            <a:pPr marL="184150" indent="0">
              <a:buNone/>
            </a:pPr>
            <a:endParaRPr lang="en-US" dirty="0"/>
          </a:p>
        </p:txBody>
      </p:sp>
      <p:pic>
        <p:nvPicPr>
          <p:cNvPr id="4098" name="Picture 2" descr="Introducing Functions as a Service (FaaS) – DZone Cloud | Kapua">
            <a:extLst>
              <a:ext uri="{FF2B5EF4-FFF2-40B4-BE49-F238E27FC236}">
                <a16:creationId xmlns:a16="http://schemas.microsoft.com/office/drawing/2014/main" id="{AF4E0FF9-9077-146D-BC2C-0EA9884C8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85866"/>
            <a:ext cx="4572000" cy="2857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0124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7940" rIns="0" bIns="0" rtlCol="0">
            <a:spAutoFit/>
          </a:bodyPr>
          <a:lstStyle/>
          <a:p>
            <a:pPr marL="12700" algn="ctr">
              <a:lnSpc>
                <a:spcPct val="100000"/>
              </a:lnSpc>
              <a:spcBef>
                <a:spcPts val="100"/>
              </a:spcBef>
            </a:pPr>
            <a:r>
              <a:rPr lang="en-US" sz="2400" spc="-5" dirty="0">
                <a:latin typeface="Arial"/>
                <a:cs typeface="Arial"/>
              </a:rPr>
              <a:t>Serverless Architectures </a:t>
            </a:r>
          </a:p>
        </p:txBody>
      </p:sp>
      <p:sp>
        <p:nvSpPr>
          <p:cNvPr id="6" name="Subtitle 5">
            <a:extLst>
              <a:ext uri="{FF2B5EF4-FFF2-40B4-BE49-F238E27FC236}">
                <a16:creationId xmlns:a16="http://schemas.microsoft.com/office/drawing/2014/main" id="{FF024F2A-951A-7DE8-64D0-6007AA46F8BE}"/>
              </a:ext>
            </a:extLst>
          </p:cNvPr>
          <p:cNvSpPr>
            <a:spLocks noGrp="1"/>
          </p:cNvSpPr>
          <p:nvPr>
            <p:ph type="subTitle" idx="1"/>
          </p:nvPr>
        </p:nvSpPr>
        <p:spPr>
          <a:xfrm>
            <a:off x="254075" y="1835624"/>
            <a:ext cx="4045200" cy="539085"/>
          </a:xfrm>
        </p:spPr>
        <p:txBody>
          <a:bodyPr/>
          <a:lstStyle/>
          <a:p>
            <a:pPr>
              <a:lnSpc>
                <a:spcPct val="107000"/>
              </a:lnSpc>
            </a:pPr>
            <a:r>
              <a:rPr lang="x-none" spc="-25" dirty="0">
                <a:solidFill>
                  <a:srgbClr val="595959"/>
                </a:solidFill>
                <a:latin typeface="Arial"/>
                <a:cs typeface="Arial"/>
              </a:rPr>
              <a:t>Popular Serverless Platforms</a:t>
            </a:r>
            <a:endParaRPr lang="en-US" spc="-25" dirty="0">
              <a:solidFill>
                <a:srgbClr val="595959"/>
              </a:solidFill>
              <a:latin typeface="Arial"/>
              <a:cs typeface="Arial"/>
            </a:endParaRPr>
          </a:p>
          <a:p>
            <a:pPr lvl="0">
              <a:lnSpc>
                <a:spcPct val="107000"/>
              </a:lnSpc>
            </a:pPr>
            <a:endParaRPr lang="en-US" spc="-25" dirty="0">
              <a:solidFill>
                <a:srgbClr val="595959"/>
              </a:solidFill>
              <a:latin typeface="Arial"/>
              <a:cs typeface="Arial"/>
            </a:endParaRPr>
          </a:p>
          <a:p>
            <a:endParaRPr lang="en-US" dirty="0"/>
          </a:p>
        </p:txBody>
      </p:sp>
      <p:sp>
        <p:nvSpPr>
          <p:cNvPr id="7" name="Text Placeholder 6">
            <a:extLst>
              <a:ext uri="{FF2B5EF4-FFF2-40B4-BE49-F238E27FC236}">
                <a16:creationId xmlns:a16="http://schemas.microsoft.com/office/drawing/2014/main" id="{0826D3B6-2918-5C42-6F97-58B0EB5A2276}"/>
              </a:ext>
            </a:extLst>
          </p:cNvPr>
          <p:cNvSpPr>
            <a:spLocks noGrp="1"/>
          </p:cNvSpPr>
          <p:nvPr>
            <p:ph type="body" idx="2"/>
          </p:nvPr>
        </p:nvSpPr>
        <p:spPr/>
        <p:txBody>
          <a:bodyPr/>
          <a:lstStyle/>
          <a:p>
            <a:r>
              <a:rPr lang="x-none" sz="1400" spc="-5" dirty="0">
                <a:latin typeface="Arial"/>
                <a:cs typeface="Arial"/>
              </a:rPr>
              <a:t>Serverless Services on AWS</a:t>
            </a:r>
            <a:r>
              <a:rPr lang="en-US" sz="1400" spc="-5" dirty="0">
                <a:latin typeface="Arial"/>
                <a:cs typeface="Arial"/>
              </a:rPr>
              <a:t> - AWS Lambda is a serverless compute service that lets us run our code without provisioning or managing servers. </a:t>
            </a:r>
          </a:p>
          <a:p>
            <a:endParaRPr lang="en-US" dirty="0"/>
          </a:p>
        </p:txBody>
      </p:sp>
      <p:sp>
        <p:nvSpPr>
          <p:cNvPr id="8" name="Text Placeholder 7">
            <a:extLst>
              <a:ext uri="{FF2B5EF4-FFF2-40B4-BE49-F238E27FC236}">
                <a16:creationId xmlns:a16="http://schemas.microsoft.com/office/drawing/2014/main" id="{AFED0A98-7157-0CA3-932F-8AF347A222FE}"/>
              </a:ext>
            </a:extLst>
          </p:cNvPr>
          <p:cNvSpPr>
            <a:spLocks noGrp="1"/>
          </p:cNvSpPr>
          <p:nvPr>
            <p:ph type="body" idx="3"/>
          </p:nvPr>
        </p:nvSpPr>
        <p:spPr>
          <a:xfrm>
            <a:off x="5074949" y="4772275"/>
            <a:ext cx="3898453" cy="175038"/>
          </a:xfrm>
        </p:spPr>
        <p:txBody>
          <a:bodyPr/>
          <a:lstStyle/>
          <a:p>
            <a:pPr marL="184150" indent="0">
              <a:buNone/>
            </a:pPr>
            <a:r>
              <a:rPr lang="fr-FR" sz="700" dirty="0">
                <a:solidFill>
                  <a:srgbClr val="595959"/>
                </a:solidFill>
                <a:latin typeface="Arial"/>
                <a:cs typeface="Arial"/>
              </a:rPr>
              <a:t>Image</a:t>
            </a:r>
            <a:r>
              <a:rPr lang="fr-FR" sz="700" spc="35" dirty="0">
                <a:solidFill>
                  <a:srgbClr val="595959"/>
                </a:solidFill>
                <a:latin typeface="Arial"/>
                <a:cs typeface="Arial"/>
              </a:rPr>
              <a:t> </a:t>
            </a:r>
            <a:r>
              <a:rPr lang="fr-FR" sz="700" spc="-5" dirty="0">
                <a:solidFill>
                  <a:srgbClr val="595959"/>
                </a:solidFill>
                <a:latin typeface="Arial"/>
                <a:cs typeface="Arial"/>
              </a:rPr>
              <a:t>Source:</a:t>
            </a:r>
            <a:r>
              <a:rPr lang="fr-FR" sz="700" spc="520" dirty="0">
                <a:solidFill>
                  <a:srgbClr val="595959"/>
                </a:solidFill>
                <a:latin typeface="Arial"/>
                <a:cs typeface="Arial"/>
              </a:rPr>
              <a:t> </a:t>
            </a:r>
            <a:r>
              <a:rPr lang="fr-FR" sz="700" spc="-5" dirty="0">
                <a:solidFill>
                  <a:srgbClr val="595959"/>
                </a:solidFill>
                <a:latin typeface="Arial"/>
                <a:cs typeface="Arial"/>
                <a:hlinkClick r:id="rId2"/>
              </a:rPr>
              <a:t>https://www.xenonstack.com/blog/aws-serverless-computing/</a:t>
            </a:r>
            <a:r>
              <a:rPr lang="fr-FR" sz="700" spc="-5" dirty="0">
                <a:solidFill>
                  <a:srgbClr val="595959"/>
                </a:solidFill>
                <a:latin typeface="Arial"/>
                <a:cs typeface="Arial"/>
              </a:rPr>
              <a:t> </a:t>
            </a:r>
          </a:p>
          <a:p>
            <a:pPr marL="184150" indent="0">
              <a:buNone/>
            </a:pPr>
            <a:endParaRPr lang="en-US" dirty="0"/>
          </a:p>
        </p:txBody>
      </p:sp>
      <p:pic>
        <p:nvPicPr>
          <p:cNvPr id="11" name="Picture 10">
            <a:extLst>
              <a:ext uri="{FF2B5EF4-FFF2-40B4-BE49-F238E27FC236}">
                <a16:creationId xmlns:a16="http://schemas.microsoft.com/office/drawing/2014/main" id="{6C44EF65-BEA7-219B-5DC0-CC4D667110B1}"/>
              </a:ext>
            </a:extLst>
          </p:cNvPr>
          <p:cNvPicPr>
            <a:picLocks noChangeAspect="1"/>
          </p:cNvPicPr>
          <p:nvPr/>
        </p:nvPicPr>
        <p:blipFill>
          <a:blip r:embed="rId3"/>
          <a:stretch>
            <a:fillRect/>
          </a:stretch>
        </p:blipFill>
        <p:spPr>
          <a:xfrm>
            <a:off x="4572000" y="1071681"/>
            <a:ext cx="4572000" cy="2714644"/>
          </a:xfrm>
          <a:prstGeom prst="rect">
            <a:avLst/>
          </a:prstGeom>
        </p:spPr>
      </p:pic>
    </p:spTree>
    <p:extLst>
      <p:ext uri="{BB962C8B-B14F-4D97-AF65-F5344CB8AC3E}">
        <p14:creationId xmlns:p14="http://schemas.microsoft.com/office/powerpoint/2010/main" val="24446935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7940" rIns="0" bIns="0" rtlCol="0">
            <a:spAutoFit/>
          </a:bodyPr>
          <a:lstStyle/>
          <a:p>
            <a:pPr marL="12700" algn="ctr">
              <a:lnSpc>
                <a:spcPct val="100000"/>
              </a:lnSpc>
              <a:spcBef>
                <a:spcPts val="100"/>
              </a:spcBef>
            </a:pPr>
            <a:r>
              <a:rPr lang="en-US" sz="2400" spc="-5" dirty="0">
                <a:latin typeface="Arial"/>
                <a:cs typeface="Arial"/>
              </a:rPr>
              <a:t>Serverless Architectures </a:t>
            </a:r>
          </a:p>
        </p:txBody>
      </p:sp>
      <p:sp>
        <p:nvSpPr>
          <p:cNvPr id="6" name="Subtitle 5">
            <a:extLst>
              <a:ext uri="{FF2B5EF4-FFF2-40B4-BE49-F238E27FC236}">
                <a16:creationId xmlns:a16="http://schemas.microsoft.com/office/drawing/2014/main" id="{151CB31E-3C51-49D2-C9B3-2EF73BC527B4}"/>
              </a:ext>
            </a:extLst>
          </p:cNvPr>
          <p:cNvSpPr>
            <a:spLocks noGrp="1"/>
          </p:cNvSpPr>
          <p:nvPr>
            <p:ph type="subTitle" idx="1"/>
          </p:nvPr>
        </p:nvSpPr>
        <p:spPr>
          <a:xfrm>
            <a:off x="254075" y="1571618"/>
            <a:ext cx="4045200" cy="641400"/>
          </a:xfrm>
        </p:spPr>
        <p:txBody>
          <a:bodyPr/>
          <a:lstStyle/>
          <a:p>
            <a:r>
              <a:rPr lang="x-none" spc="-25" dirty="0">
                <a:solidFill>
                  <a:srgbClr val="595959"/>
                </a:solidFill>
                <a:latin typeface="Arial"/>
                <a:cs typeface="Arial"/>
              </a:rPr>
              <a:t>Popular Serverless Platforms</a:t>
            </a:r>
            <a:endParaRPr lang="en-US" spc="-25" dirty="0">
              <a:solidFill>
                <a:srgbClr val="595959"/>
              </a:solidFill>
              <a:latin typeface="Arial"/>
              <a:cs typeface="Arial"/>
            </a:endParaRPr>
          </a:p>
          <a:p>
            <a:endParaRPr lang="en-US" dirty="0"/>
          </a:p>
        </p:txBody>
      </p:sp>
      <p:sp>
        <p:nvSpPr>
          <p:cNvPr id="8" name="Text Placeholder 7">
            <a:extLst>
              <a:ext uri="{FF2B5EF4-FFF2-40B4-BE49-F238E27FC236}">
                <a16:creationId xmlns:a16="http://schemas.microsoft.com/office/drawing/2014/main" id="{26FBA2BE-0C14-3536-68FC-AF436D3F8610}"/>
              </a:ext>
            </a:extLst>
          </p:cNvPr>
          <p:cNvSpPr>
            <a:spLocks noGrp="1"/>
          </p:cNvSpPr>
          <p:nvPr>
            <p:ph type="body" idx="2"/>
          </p:nvPr>
        </p:nvSpPr>
        <p:spPr/>
        <p:txBody>
          <a:bodyPr/>
          <a:lstStyle/>
          <a:p>
            <a:r>
              <a:rPr lang="x-none" sz="1400" spc="-5" dirty="0">
                <a:latin typeface="Arial"/>
                <a:cs typeface="Arial"/>
              </a:rPr>
              <a:t>Serverless Services on GCP</a:t>
            </a:r>
            <a:r>
              <a:rPr lang="en-US" sz="1400" spc="-5" dirty="0">
                <a:latin typeface="Arial"/>
                <a:cs typeface="Arial"/>
              </a:rPr>
              <a:t> - GCP, Cloud Functions is the key serverless product.</a:t>
            </a:r>
          </a:p>
          <a:p>
            <a:endParaRPr lang="en-US" dirty="0"/>
          </a:p>
        </p:txBody>
      </p:sp>
      <p:sp>
        <p:nvSpPr>
          <p:cNvPr id="9" name="Text Placeholder 8">
            <a:extLst>
              <a:ext uri="{FF2B5EF4-FFF2-40B4-BE49-F238E27FC236}">
                <a16:creationId xmlns:a16="http://schemas.microsoft.com/office/drawing/2014/main" id="{24B75EE1-68CD-9CAC-00C7-3D32C657A17A}"/>
              </a:ext>
            </a:extLst>
          </p:cNvPr>
          <p:cNvSpPr>
            <a:spLocks noGrp="1"/>
          </p:cNvSpPr>
          <p:nvPr>
            <p:ph type="body" idx="3"/>
          </p:nvPr>
        </p:nvSpPr>
        <p:spPr>
          <a:xfrm>
            <a:off x="4725537" y="4663225"/>
            <a:ext cx="4264925" cy="181862"/>
          </a:xfrm>
        </p:spPr>
        <p:txBody>
          <a:bodyPr/>
          <a:lstStyle/>
          <a:p>
            <a:pPr marL="184150" indent="0">
              <a:buNone/>
            </a:pPr>
            <a:r>
              <a:rPr lang="fr-FR" sz="700" dirty="0">
                <a:solidFill>
                  <a:srgbClr val="595959"/>
                </a:solidFill>
                <a:latin typeface="Arial"/>
                <a:cs typeface="Arial"/>
              </a:rPr>
              <a:t>Image</a:t>
            </a:r>
            <a:r>
              <a:rPr lang="fr-FR" sz="700" spc="35" dirty="0">
                <a:solidFill>
                  <a:srgbClr val="595959"/>
                </a:solidFill>
                <a:latin typeface="Arial"/>
                <a:cs typeface="Arial"/>
              </a:rPr>
              <a:t> </a:t>
            </a:r>
            <a:r>
              <a:rPr lang="fr-FR" sz="700" spc="-5" dirty="0">
                <a:solidFill>
                  <a:srgbClr val="595959"/>
                </a:solidFill>
                <a:latin typeface="Arial"/>
                <a:cs typeface="Arial"/>
              </a:rPr>
              <a:t>Source:</a:t>
            </a:r>
            <a:r>
              <a:rPr lang="fr-FR" sz="700" spc="520" dirty="0">
                <a:solidFill>
                  <a:srgbClr val="595959"/>
                </a:solidFill>
                <a:latin typeface="Arial"/>
                <a:cs typeface="Arial"/>
              </a:rPr>
              <a:t> </a:t>
            </a:r>
            <a:r>
              <a:rPr lang="fr-FR" sz="700" spc="-5" dirty="0">
                <a:solidFill>
                  <a:srgbClr val="595959"/>
                </a:solidFill>
                <a:latin typeface="Arial"/>
                <a:cs typeface="Arial"/>
                <a:hlinkClick r:id="rId2"/>
              </a:rPr>
              <a:t>https://www.alfianlosari.com/posts/serverless-reporting-notification-service-with-google-cloud-scheduler-and-functions/</a:t>
            </a:r>
            <a:r>
              <a:rPr lang="fr-FR" sz="700" spc="-5" dirty="0">
                <a:solidFill>
                  <a:srgbClr val="595959"/>
                </a:solidFill>
                <a:latin typeface="Arial"/>
                <a:cs typeface="Arial"/>
              </a:rPr>
              <a:t> </a:t>
            </a:r>
          </a:p>
          <a:p>
            <a:pPr marL="184150" indent="0">
              <a:buNone/>
            </a:pPr>
            <a:endParaRPr lang="en-US" dirty="0"/>
          </a:p>
        </p:txBody>
      </p:sp>
      <p:pic>
        <p:nvPicPr>
          <p:cNvPr id="7" name="Picture 6">
            <a:extLst>
              <a:ext uri="{FF2B5EF4-FFF2-40B4-BE49-F238E27FC236}">
                <a16:creationId xmlns:a16="http://schemas.microsoft.com/office/drawing/2014/main" id="{52BE3079-076E-6FFB-9910-1965E4A021B1}"/>
              </a:ext>
            </a:extLst>
          </p:cNvPr>
          <p:cNvPicPr>
            <a:picLocks noChangeAspect="1"/>
          </p:cNvPicPr>
          <p:nvPr/>
        </p:nvPicPr>
        <p:blipFill>
          <a:blip r:embed="rId3"/>
          <a:stretch>
            <a:fillRect/>
          </a:stretch>
        </p:blipFill>
        <p:spPr>
          <a:xfrm>
            <a:off x="4572000" y="1571618"/>
            <a:ext cx="4572000" cy="2571768"/>
          </a:xfrm>
          <a:prstGeom prst="rect">
            <a:avLst/>
          </a:prstGeom>
        </p:spPr>
      </p:pic>
    </p:spTree>
    <p:extLst>
      <p:ext uri="{BB962C8B-B14F-4D97-AF65-F5344CB8AC3E}">
        <p14:creationId xmlns:p14="http://schemas.microsoft.com/office/powerpoint/2010/main" val="31632978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7940" rIns="0" bIns="0" rtlCol="0">
            <a:spAutoFit/>
          </a:bodyPr>
          <a:lstStyle/>
          <a:p>
            <a:pPr marL="12700" algn="ctr">
              <a:lnSpc>
                <a:spcPct val="100000"/>
              </a:lnSpc>
              <a:spcBef>
                <a:spcPts val="100"/>
              </a:spcBef>
            </a:pPr>
            <a:r>
              <a:rPr lang="en-US" sz="2400" spc="-5" dirty="0">
                <a:latin typeface="Arial"/>
                <a:cs typeface="Arial"/>
              </a:rPr>
              <a:t>Serverless Architectures </a:t>
            </a:r>
          </a:p>
        </p:txBody>
      </p:sp>
      <p:sp>
        <p:nvSpPr>
          <p:cNvPr id="6" name="Subtitle 5">
            <a:extLst>
              <a:ext uri="{FF2B5EF4-FFF2-40B4-BE49-F238E27FC236}">
                <a16:creationId xmlns:a16="http://schemas.microsoft.com/office/drawing/2014/main" id="{9F12D5A0-AE5A-B5A3-C5D2-21B4DB1955EF}"/>
              </a:ext>
            </a:extLst>
          </p:cNvPr>
          <p:cNvSpPr>
            <a:spLocks noGrp="1"/>
          </p:cNvSpPr>
          <p:nvPr>
            <p:ph type="subTitle" idx="1"/>
          </p:nvPr>
        </p:nvSpPr>
        <p:spPr/>
        <p:txBody>
          <a:bodyPr/>
          <a:lstStyle/>
          <a:p>
            <a:r>
              <a:rPr lang="x-none" spc="-25" dirty="0">
                <a:solidFill>
                  <a:srgbClr val="595959"/>
                </a:solidFill>
                <a:latin typeface="Arial"/>
                <a:cs typeface="Arial"/>
              </a:rPr>
              <a:t>Popular Serverless Platforms</a:t>
            </a:r>
            <a:endParaRPr lang="en-US" spc="-25" dirty="0">
              <a:solidFill>
                <a:srgbClr val="595959"/>
              </a:solidFill>
              <a:latin typeface="Arial"/>
              <a:cs typeface="Arial"/>
            </a:endParaRPr>
          </a:p>
          <a:p>
            <a:endParaRPr lang="en-US" dirty="0"/>
          </a:p>
        </p:txBody>
      </p:sp>
      <p:sp>
        <p:nvSpPr>
          <p:cNvPr id="7" name="Text Placeholder 6">
            <a:extLst>
              <a:ext uri="{FF2B5EF4-FFF2-40B4-BE49-F238E27FC236}">
                <a16:creationId xmlns:a16="http://schemas.microsoft.com/office/drawing/2014/main" id="{D985F5F2-2B06-DB99-DEFE-B24EEB9FEB7E}"/>
              </a:ext>
            </a:extLst>
          </p:cNvPr>
          <p:cNvSpPr>
            <a:spLocks noGrp="1"/>
          </p:cNvSpPr>
          <p:nvPr>
            <p:ph type="body" idx="2"/>
          </p:nvPr>
        </p:nvSpPr>
        <p:spPr/>
        <p:txBody>
          <a:bodyPr/>
          <a:lstStyle/>
          <a:p>
            <a:r>
              <a:rPr lang="x-none" sz="1400" spc="-5" dirty="0">
                <a:latin typeface="Arial"/>
                <a:cs typeface="Arial"/>
              </a:rPr>
              <a:t>Serverless Services on Azure</a:t>
            </a:r>
            <a:r>
              <a:rPr lang="en-US" sz="1400" spc="-5" dirty="0">
                <a:latin typeface="Arial"/>
                <a:cs typeface="Arial"/>
              </a:rPr>
              <a:t> - Microsoft Azure offers a </a:t>
            </a:r>
            <a:r>
              <a:rPr lang="en-US" sz="1400" spc="-5" dirty="0" err="1">
                <a:latin typeface="Arial"/>
                <a:cs typeface="Arial"/>
              </a:rPr>
              <a:t>FaaS</a:t>
            </a:r>
            <a:r>
              <a:rPr lang="en-US" sz="1400" spc="-5" dirty="0">
                <a:latin typeface="Arial"/>
                <a:cs typeface="Arial"/>
              </a:rPr>
              <a:t> service Azure Functions that provides an event-driven serverless compute platform.</a:t>
            </a:r>
          </a:p>
          <a:p>
            <a:pPr marL="139700" indent="0">
              <a:buNone/>
            </a:pPr>
            <a:endParaRPr lang="en-US" dirty="0"/>
          </a:p>
        </p:txBody>
      </p:sp>
      <p:sp>
        <p:nvSpPr>
          <p:cNvPr id="8" name="Text Placeholder 7">
            <a:extLst>
              <a:ext uri="{FF2B5EF4-FFF2-40B4-BE49-F238E27FC236}">
                <a16:creationId xmlns:a16="http://schemas.microsoft.com/office/drawing/2014/main" id="{51110D5B-006C-6F9B-B34D-AE2B5722EA4F}"/>
              </a:ext>
            </a:extLst>
          </p:cNvPr>
          <p:cNvSpPr>
            <a:spLocks noGrp="1"/>
          </p:cNvSpPr>
          <p:nvPr>
            <p:ph type="body" idx="3"/>
          </p:nvPr>
        </p:nvSpPr>
        <p:spPr>
          <a:xfrm>
            <a:off x="5074949" y="4772274"/>
            <a:ext cx="3871157" cy="229629"/>
          </a:xfrm>
        </p:spPr>
        <p:txBody>
          <a:bodyPr/>
          <a:lstStyle/>
          <a:p>
            <a:pPr marL="184150" indent="0">
              <a:buNone/>
            </a:pPr>
            <a:r>
              <a:rPr lang="fr-FR" sz="700" dirty="0">
                <a:solidFill>
                  <a:srgbClr val="595959"/>
                </a:solidFill>
                <a:latin typeface="Arial"/>
                <a:cs typeface="Arial"/>
              </a:rPr>
              <a:t>Image</a:t>
            </a:r>
            <a:r>
              <a:rPr lang="fr-FR" sz="700" spc="35" dirty="0">
                <a:solidFill>
                  <a:srgbClr val="595959"/>
                </a:solidFill>
                <a:latin typeface="Arial"/>
                <a:cs typeface="Arial"/>
              </a:rPr>
              <a:t> </a:t>
            </a:r>
            <a:r>
              <a:rPr lang="fr-FR" sz="700" spc="-5" dirty="0">
                <a:solidFill>
                  <a:srgbClr val="595959"/>
                </a:solidFill>
                <a:latin typeface="Arial"/>
                <a:cs typeface="Arial"/>
              </a:rPr>
              <a:t>Source:</a:t>
            </a:r>
            <a:r>
              <a:rPr lang="fr-FR" sz="700" spc="520" dirty="0">
                <a:solidFill>
                  <a:srgbClr val="595959"/>
                </a:solidFill>
                <a:latin typeface="Arial"/>
                <a:cs typeface="Arial"/>
              </a:rPr>
              <a:t> </a:t>
            </a:r>
            <a:r>
              <a:rPr lang="fr-FR" sz="700" spc="-5" dirty="0">
                <a:solidFill>
                  <a:srgbClr val="595959"/>
                </a:solidFill>
                <a:latin typeface="Arial"/>
                <a:cs typeface="Arial"/>
                <a:hlinkClick r:id="rId2"/>
              </a:rPr>
              <a:t>https://docs.microsoft.com/en-us/azure/architecture/serverless/code</a:t>
            </a:r>
            <a:r>
              <a:rPr lang="fr-FR" sz="700" spc="-5" dirty="0">
                <a:solidFill>
                  <a:srgbClr val="595959"/>
                </a:solidFill>
                <a:latin typeface="Arial"/>
                <a:cs typeface="Arial"/>
              </a:rPr>
              <a:t> </a:t>
            </a:r>
          </a:p>
          <a:p>
            <a:pPr marL="184150" indent="0">
              <a:buNone/>
            </a:pPr>
            <a:endParaRPr lang="en-US" dirty="0"/>
          </a:p>
        </p:txBody>
      </p:sp>
      <p:pic>
        <p:nvPicPr>
          <p:cNvPr id="6150" name="Picture 6" descr="Serverless Functions code walkthrough - Azure Architecture Center |  Microsoft Docs">
            <a:extLst>
              <a:ext uri="{FF2B5EF4-FFF2-40B4-BE49-F238E27FC236}">
                <a16:creationId xmlns:a16="http://schemas.microsoft.com/office/drawing/2014/main" id="{91260C4A-1A7D-4941-2F41-ED6D7414F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50147"/>
            <a:ext cx="4572000" cy="2643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41292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7940" rIns="0" bIns="0" rtlCol="0">
            <a:spAutoFit/>
          </a:bodyPr>
          <a:lstStyle/>
          <a:p>
            <a:pPr marL="12700" algn="ctr">
              <a:lnSpc>
                <a:spcPct val="100000"/>
              </a:lnSpc>
              <a:spcBef>
                <a:spcPts val="100"/>
              </a:spcBef>
            </a:pPr>
            <a:r>
              <a:rPr lang="en-US" sz="2400" spc="-5" dirty="0">
                <a:latin typeface="Arial"/>
                <a:cs typeface="Arial"/>
              </a:rPr>
              <a:t>Serverless Architectures </a:t>
            </a:r>
          </a:p>
        </p:txBody>
      </p:sp>
      <p:sp>
        <p:nvSpPr>
          <p:cNvPr id="6" name="Subtitle 5">
            <a:extLst>
              <a:ext uri="{FF2B5EF4-FFF2-40B4-BE49-F238E27FC236}">
                <a16:creationId xmlns:a16="http://schemas.microsoft.com/office/drawing/2014/main" id="{EFED24A6-F5B1-DE5C-FEFD-393B97A22E93}"/>
              </a:ext>
            </a:extLst>
          </p:cNvPr>
          <p:cNvSpPr>
            <a:spLocks noGrp="1"/>
          </p:cNvSpPr>
          <p:nvPr>
            <p:ph type="subTitle" idx="1"/>
          </p:nvPr>
        </p:nvSpPr>
        <p:spPr/>
        <p:txBody>
          <a:bodyPr/>
          <a:lstStyle/>
          <a:p>
            <a:r>
              <a:rPr lang="x-none" spc="-25" dirty="0">
                <a:solidFill>
                  <a:srgbClr val="595959"/>
                </a:solidFill>
                <a:latin typeface="Arial"/>
                <a:cs typeface="Arial"/>
              </a:rPr>
              <a:t>Popular Serverless Platforms</a:t>
            </a:r>
            <a:endParaRPr lang="en-US" spc="-25" dirty="0">
              <a:solidFill>
                <a:srgbClr val="595959"/>
              </a:solidFill>
              <a:latin typeface="Arial"/>
              <a:cs typeface="Arial"/>
            </a:endParaRPr>
          </a:p>
          <a:p>
            <a:endParaRPr lang="en-US" dirty="0"/>
          </a:p>
        </p:txBody>
      </p:sp>
      <p:sp>
        <p:nvSpPr>
          <p:cNvPr id="7" name="Text Placeholder 6">
            <a:extLst>
              <a:ext uri="{FF2B5EF4-FFF2-40B4-BE49-F238E27FC236}">
                <a16:creationId xmlns:a16="http://schemas.microsoft.com/office/drawing/2014/main" id="{9C6230AF-59D3-1BC3-B2ED-DE69094F82FD}"/>
              </a:ext>
            </a:extLst>
          </p:cNvPr>
          <p:cNvSpPr>
            <a:spLocks noGrp="1"/>
          </p:cNvSpPr>
          <p:nvPr>
            <p:ph type="body" idx="2"/>
          </p:nvPr>
        </p:nvSpPr>
        <p:spPr/>
        <p:txBody>
          <a:bodyPr/>
          <a:lstStyle/>
          <a:p>
            <a:r>
              <a:rPr lang="x-none" sz="1400" spc="-5" dirty="0">
                <a:latin typeface="Arial"/>
                <a:cs typeface="Arial"/>
              </a:rPr>
              <a:t>Serverless on Kubernetes</a:t>
            </a:r>
            <a:r>
              <a:rPr lang="en-US" sz="1400" spc="-5" dirty="0">
                <a:latin typeface="Arial"/>
                <a:cs typeface="Arial"/>
              </a:rPr>
              <a:t> - Kubernetes is an open-source orchestration system for automating deployment, scaling, and management of containerized workloads.</a:t>
            </a:r>
          </a:p>
          <a:p>
            <a:pPr marL="139700" indent="0">
              <a:buNone/>
            </a:pPr>
            <a:endParaRPr lang="en-US" dirty="0"/>
          </a:p>
        </p:txBody>
      </p:sp>
      <p:sp>
        <p:nvSpPr>
          <p:cNvPr id="8" name="Text Placeholder 7">
            <a:extLst>
              <a:ext uri="{FF2B5EF4-FFF2-40B4-BE49-F238E27FC236}">
                <a16:creationId xmlns:a16="http://schemas.microsoft.com/office/drawing/2014/main" id="{55BF36E3-B566-B55A-37B9-EC70422AA63C}"/>
              </a:ext>
            </a:extLst>
          </p:cNvPr>
          <p:cNvSpPr>
            <a:spLocks noGrp="1"/>
          </p:cNvSpPr>
          <p:nvPr>
            <p:ph type="body" idx="3"/>
          </p:nvPr>
        </p:nvSpPr>
        <p:spPr>
          <a:xfrm>
            <a:off x="4735774" y="4663225"/>
            <a:ext cx="4251276" cy="229629"/>
          </a:xfrm>
        </p:spPr>
        <p:txBody>
          <a:bodyPr/>
          <a:lstStyle/>
          <a:p>
            <a:pPr marL="184150" indent="0">
              <a:buNone/>
            </a:pPr>
            <a:r>
              <a:rPr lang="en-US" sz="700" dirty="0">
                <a:solidFill>
                  <a:srgbClr val="595959"/>
                </a:solidFill>
                <a:latin typeface="Arial"/>
                <a:cs typeface="Arial"/>
              </a:rPr>
              <a:t>Image</a:t>
            </a:r>
            <a:r>
              <a:rPr lang="en-US" sz="700" spc="35" dirty="0">
                <a:solidFill>
                  <a:srgbClr val="595959"/>
                </a:solidFill>
                <a:latin typeface="Arial"/>
                <a:cs typeface="Arial"/>
              </a:rPr>
              <a:t> </a:t>
            </a:r>
            <a:r>
              <a:rPr lang="en-US" sz="700" spc="-5" dirty="0">
                <a:solidFill>
                  <a:srgbClr val="595959"/>
                </a:solidFill>
                <a:latin typeface="Arial"/>
                <a:cs typeface="Arial"/>
              </a:rPr>
              <a:t>Source:</a:t>
            </a:r>
            <a:r>
              <a:rPr lang="en-US" sz="700" spc="520" dirty="0">
                <a:solidFill>
                  <a:srgbClr val="595959"/>
                </a:solidFill>
                <a:latin typeface="Arial"/>
                <a:cs typeface="Arial"/>
              </a:rPr>
              <a:t> </a:t>
            </a:r>
            <a:r>
              <a:rPr lang="en-US" sz="700" spc="-5" dirty="0">
                <a:solidFill>
                  <a:srgbClr val="595959"/>
                </a:solidFill>
                <a:latin typeface="Arial"/>
                <a:cs typeface="Arial"/>
                <a:hlinkClick r:id="rId2"/>
              </a:rPr>
              <a:t>https://betterprogramming.pub/serverless-on-kubernetes-354051a1942e?gi=fac1eda8be88</a:t>
            </a:r>
            <a:r>
              <a:rPr lang="en-US" sz="700" spc="-5" dirty="0">
                <a:solidFill>
                  <a:srgbClr val="595959"/>
                </a:solidFill>
                <a:latin typeface="Arial"/>
                <a:cs typeface="Arial"/>
              </a:rPr>
              <a:t> </a:t>
            </a:r>
          </a:p>
          <a:p>
            <a:pPr marL="184150" indent="0">
              <a:buNone/>
            </a:pPr>
            <a:endParaRPr lang="en-US" dirty="0"/>
          </a:p>
        </p:txBody>
      </p:sp>
      <p:pic>
        <p:nvPicPr>
          <p:cNvPr id="7170" name="Picture 2" descr="Serverless on Kubernetes. You may think that these two things… | by Vivek  Sonar | Better Programming">
            <a:extLst>
              <a:ext uri="{FF2B5EF4-FFF2-40B4-BE49-F238E27FC236}">
                <a16:creationId xmlns:a16="http://schemas.microsoft.com/office/drawing/2014/main" id="{D4E0A152-A983-5C6B-575D-E3F96C227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05061"/>
            <a:ext cx="4572000" cy="2428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3907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7940" rIns="0" bIns="0" rtlCol="0">
            <a:spAutoFit/>
          </a:bodyPr>
          <a:lstStyle/>
          <a:p>
            <a:pPr marL="12700" algn="ctr">
              <a:lnSpc>
                <a:spcPct val="100000"/>
              </a:lnSpc>
              <a:spcBef>
                <a:spcPts val="100"/>
              </a:spcBef>
            </a:pPr>
            <a:r>
              <a:rPr lang="en-US" sz="2400" spc="-5" dirty="0">
                <a:latin typeface="Arial"/>
                <a:cs typeface="Arial"/>
              </a:rPr>
              <a:t>Serverless Architectures </a:t>
            </a:r>
          </a:p>
        </p:txBody>
      </p:sp>
      <p:sp>
        <p:nvSpPr>
          <p:cNvPr id="6" name="Subtitle 5">
            <a:extLst>
              <a:ext uri="{FF2B5EF4-FFF2-40B4-BE49-F238E27FC236}">
                <a16:creationId xmlns:a16="http://schemas.microsoft.com/office/drawing/2014/main" id="{84D73C07-332E-D344-4CBF-B6A4DFBEAF5D}"/>
              </a:ext>
            </a:extLst>
          </p:cNvPr>
          <p:cNvSpPr>
            <a:spLocks noGrp="1"/>
          </p:cNvSpPr>
          <p:nvPr>
            <p:ph type="subTitle" idx="1"/>
          </p:nvPr>
        </p:nvSpPr>
        <p:spPr/>
        <p:txBody>
          <a:bodyPr/>
          <a:lstStyle/>
          <a:p>
            <a:r>
              <a:rPr lang="x-none" spc="-25" dirty="0">
                <a:solidFill>
                  <a:srgbClr val="595959"/>
                </a:solidFill>
                <a:latin typeface="Arial"/>
                <a:cs typeface="Arial"/>
              </a:rPr>
              <a:t>Serverless Architecture Use Cases</a:t>
            </a:r>
            <a:endParaRPr lang="en-US" spc="-25" dirty="0">
              <a:solidFill>
                <a:srgbClr val="595959"/>
              </a:solidFill>
              <a:latin typeface="Arial"/>
              <a:cs typeface="Arial"/>
            </a:endParaRPr>
          </a:p>
          <a:p>
            <a:endParaRPr lang="en-US" dirty="0"/>
          </a:p>
        </p:txBody>
      </p:sp>
      <p:sp>
        <p:nvSpPr>
          <p:cNvPr id="7" name="Text Placeholder 6">
            <a:extLst>
              <a:ext uri="{FF2B5EF4-FFF2-40B4-BE49-F238E27FC236}">
                <a16:creationId xmlns:a16="http://schemas.microsoft.com/office/drawing/2014/main" id="{35CC430A-CB14-1FD1-4108-C19E9AF386BE}"/>
              </a:ext>
            </a:extLst>
          </p:cNvPr>
          <p:cNvSpPr>
            <a:spLocks noGrp="1"/>
          </p:cNvSpPr>
          <p:nvPr>
            <p:ph type="body" idx="2"/>
          </p:nvPr>
        </p:nvSpPr>
        <p:spPr/>
        <p:txBody>
          <a:bodyPr/>
          <a:lstStyle/>
          <a:p>
            <a:pPr lvl="0" algn="just">
              <a:lnSpc>
                <a:spcPts val="1560"/>
              </a:lnSpc>
            </a:pPr>
            <a:r>
              <a:rPr lang="en-US" sz="1400" spc="-5" dirty="0">
                <a:latin typeface="Arial"/>
                <a:cs typeface="Arial"/>
              </a:rPr>
              <a:t>The main use cases for serverless include:</a:t>
            </a:r>
          </a:p>
          <a:p>
            <a:pPr marL="742950" lvl="1" indent="-285750" algn="just">
              <a:lnSpc>
                <a:spcPts val="1560"/>
              </a:lnSpc>
              <a:spcBef>
                <a:spcPts val="600"/>
              </a:spcBef>
              <a:buFont typeface="Arial" panose="020B0604020202020204" pitchFamily="34" charset="0"/>
              <a:buChar char="•"/>
            </a:pPr>
            <a:r>
              <a:rPr lang="x-none" spc="-5" dirty="0">
                <a:latin typeface="Arial"/>
                <a:cs typeface="Arial"/>
              </a:rPr>
              <a:t>Trigger-based tasks</a:t>
            </a:r>
            <a:endParaRPr lang="en-US" spc="-5" dirty="0">
              <a:latin typeface="Arial"/>
              <a:cs typeface="Arial"/>
            </a:endParaRPr>
          </a:p>
          <a:p>
            <a:pPr marL="742950" lvl="1" indent="-285750" algn="just">
              <a:lnSpc>
                <a:spcPts val="1560"/>
              </a:lnSpc>
              <a:spcBef>
                <a:spcPts val="600"/>
              </a:spcBef>
              <a:buFont typeface="Arial" panose="020B0604020202020204" pitchFamily="34" charset="0"/>
              <a:buChar char="•"/>
            </a:pPr>
            <a:r>
              <a:rPr lang="x-none" spc="-5" dirty="0">
                <a:latin typeface="Arial"/>
                <a:cs typeface="Arial"/>
              </a:rPr>
              <a:t>Building RESTful APIs</a:t>
            </a:r>
            <a:endParaRPr lang="en-US" spc="-5" dirty="0">
              <a:latin typeface="Arial"/>
              <a:cs typeface="Arial"/>
            </a:endParaRPr>
          </a:p>
          <a:p>
            <a:pPr marL="742950" lvl="1" indent="-285750" algn="just">
              <a:lnSpc>
                <a:spcPts val="1560"/>
              </a:lnSpc>
              <a:spcBef>
                <a:spcPts val="600"/>
              </a:spcBef>
              <a:buFont typeface="Arial" panose="020B0604020202020204" pitchFamily="34" charset="0"/>
              <a:buChar char="•"/>
            </a:pPr>
            <a:r>
              <a:rPr lang="x-none" spc="-5" dirty="0">
                <a:latin typeface="Arial"/>
                <a:cs typeface="Arial"/>
              </a:rPr>
              <a:t>Asynchronous processing</a:t>
            </a:r>
            <a:endParaRPr lang="en-US" spc="-5" dirty="0">
              <a:latin typeface="Arial"/>
              <a:cs typeface="Arial"/>
            </a:endParaRPr>
          </a:p>
          <a:p>
            <a:pPr marL="742950" lvl="1" indent="-285750" algn="just">
              <a:lnSpc>
                <a:spcPts val="1560"/>
              </a:lnSpc>
              <a:spcBef>
                <a:spcPts val="600"/>
              </a:spcBef>
              <a:buFont typeface="Arial" panose="020B0604020202020204" pitchFamily="34" charset="0"/>
              <a:buChar char="•"/>
            </a:pPr>
            <a:r>
              <a:rPr lang="x-none" spc="-5" dirty="0">
                <a:latin typeface="Arial"/>
                <a:cs typeface="Arial"/>
              </a:rPr>
              <a:t>Security checks</a:t>
            </a:r>
            <a:endParaRPr lang="en-US" spc="-5" dirty="0">
              <a:latin typeface="Arial"/>
              <a:cs typeface="Arial"/>
            </a:endParaRPr>
          </a:p>
          <a:p>
            <a:pPr marL="742950" lvl="1" indent="-285750" algn="just">
              <a:lnSpc>
                <a:spcPts val="1560"/>
              </a:lnSpc>
              <a:spcBef>
                <a:spcPts val="600"/>
              </a:spcBef>
              <a:buFont typeface="Arial" panose="020B0604020202020204" pitchFamily="34" charset="0"/>
              <a:buChar char="•"/>
            </a:pPr>
            <a:r>
              <a:rPr lang="en-US" spc="-5" dirty="0">
                <a:latin typeface="Arial"/>
                <a:cs typeface="Arial"/>
              </a:rPr>
              <a:t>Continuous Integration (CI) &amp; Continuous Delivery (CD)</a:t>
            </a:r>
          </a:p>
          <a:p>
            <a:endParaRPr lang="en-US" dirty="0"/>
          </a:p>
        </p:txBody>
      </p:sp>
      <p:sp>
        <p:nvSpPr>
          <p:cNvPr id="8" name="Text Placeholder 7">
            <a:extLst>
              <a:ext uri="{FF2B5EF4-FFF2-40B4-BE49-F238E27FC236}">
                <a16:creationId xmlns:a16="http://schemas.microsoft.com/office/drawing/2014/main" id="{D55DFB2C-07AD-2E17-A456-440B5EB1EA53}"/>
              </a:ext>
            </a:extLst>
          </p:cNvPr>
          <p:cNvSpPr>
            <a:spLocks noGrp="1"/>
          </p:cNvSpPr>
          <p:nvPr>
            <p:ph type="body" idx="3"/>
          </p:nvPr>
        </p:nvSpPr>
        <p:spPr>
          <a:xfrm>
            <a:off x="5074950" y="4772275"/>
            <a:ext cx="3816566" cy="175038"/>
          </a:xfrm>
        </p:spPr>
        <p:txBody>
          <a:bodyPr/>
          <a:lstStyle/>
          <a:p>
            <a:pPr marL="184150" indent="0">
              <a:buNone/>
            </a:pPr>
            <a:r>
              <a:rPr lang="fr-FR" sz="700" dirty="0">
                <a:solidFill>
                  <a:srgbClr val="595959"/>
                </a:solidFill>
                <a:latin typeface="Arial"/>
                <a:cs typeface="Arial"/>
              </a:rPr>
              <a:t>Image</a:t>
            </a:r>
            <a:r>
              <a:rPr lang="fr-FR" sz="700" spc="35" dirty="0">
                <a:solidFill>
                  <a:srgbClr val="595959"/>
                </a:solidFill>
                <a:latin typeface="Arial"/>
                <a:cs typeface="Arial"/>
              </a:rPr>
              <a:t> </a:t>
            </a:r>
            <a:r>
              <a:rPr lang="fr-FR" sz="700" spc="-5" dirty="0">
                <a:solidFill>
                  <a:srgbClr val="595959"/>
                </a:solidFill>
                <a:latin typeface="Arial"/>
                <a:cs typeface="Arial"/>
              </a:rPr>
              <a:t>Source:</a:t>
            </a:r>
            <a:r>
              <a:rPr lang="fr-FR" sz="700" spc="520" dirty="0">
                <a:solidFill>
                  <a:srgbClr val="595959"/>
                </a:solidFill>
                <a:latin typeface="Arial"/>
                <a:cs typeface="Arial"/>
              </a:rPr>
              <a:t> </a:t>
            </a:r>
            <a:r>
              <a:rPr lang="fr-FR" sz="700" spc="35" dirty="0">
                <a:solidFill>
                  <a:srgbClr val="595959"/>
                </a:solidFill>
                <a:latin typeface="Arial"/>
                <a:cs typeface="Arial"/>
                <a:hlinkClick r:id="rId2"/>
              </a:rPr>
              <a:t>https://www.datadoghq.com/knowledge-center/serverless-architecture/    </a:t>
            </a:r>
            <a:endParaRPr lang="fr-FR" sz="700" spc="35" dirty="0">
              <a:solidFill>
                <a:srgbClr val="595959"/>
              </a:solidFill>
              <a:latin typeface="Arial"/>
              <a:cs typeface="Arial"/>
            </a:endParaRPr>
          </a:p>
          <a:p>
            <a:pPr marL="184150" indent="0">
              <a:buNone/>
            </a:pPr>
            <a:endParaRPr lang="en-US" dirty="0"/>
          </a:p>
        </p:txBody>
      </p:sp>
      <p:pic>
        <p:nvPicPr>
          <p:cNvPr id="8194" name="Picture 1">
            <a:extLst>
              <a:ext uri="{FF2B5EF4-FFF2-40B4-BE49-F238E27FC236}">
                <a16:creationId xmlns:a16="http://schemas.microsoft.com/office/drawing/2014/main" id="{50C1C362-E6C1-436B-D5E8-2809158A5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37451"/>
            <a:ext cx="4572000" cy="186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18239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7940" rIns="0" bIns="0" rtlCol="0">
            <a:spAutoFit/>
          </a:bodyPr>
          <a:lstStyle/>
          <a:p>
            <a:pPr marL="12700" algn="ctr">
              <a:lnSpc>
                <a:spcPct val="100000"/>
              </a:lnSpc>
              <a:spcBef>
                <a:spcPts val="100"/>
              </a:spcBef>
            </a:pPr>
            <a:r>
              <a:rPr lang="en-US" sz="2400" spc="-5" dirty="0">
                <a:latin typeface="Arial"/>
                <a:cs typeface="Arial"/>
              </a:rPr>
              <a:t>Serverless Architectures </a:t>
            </a:r>
          </a:p>
        </p:txBody>
      </p:sp>
      <p:sp>
        <p:nvSpPr>
          <p:cNvPr id="5" name="Subtitle 4">
            <a:extLst>
              <a:ext uri="{FF2B5EF4-FFF2-40B4-BE49-F238E27FC236}">
                <a16:creationId xmlns:a16="http://schemas.microsoft.com/office/drawing/2014/main" id="{EBFE752E-46BB-3B90-2D96-C0E36DB69B37}"/>
              </a:ext>
            </a:extLst>
          </p:cNvPr>
          <p:cNvSpPr>
            <a:spLocks noGrp="1"/>
          </p:cNvSpPr>
          <p:nvPr>
            <p:ph type="subTitle" idx="1"/>
          </p:nvPr>
        </p:nvSpPr>
        <p:spPr/>
        <p:txBody>
          <a:bodyPr/>
          <a:lstStyle/>
          <a:p>
            <a:r>
              <a:rPr lang="x-none" spc="-25" dirty="0">
                <a:solidFill>
                  <a:srgbClr val="595959"/>
                </a:solidFill>
                <a:latin typeface="Arial"/>
                <a:cs typeface="Arial"/>
              </a:rPr>
              <a:t>Advantages of using serverless architecture</a:t>
            </a:r>
            <a:endParaRPr lang="en-US" spc="-25" dirty="0">
              <a:solidFill>
                <a:srgbClr val="595959"/>
              </a:solidFill>
              <a:latin typeface="Arial"/>
              <a:cs typeface="Arial"/>
            </a:endParaRPr>
          </a:p>
          <a:p>
            <a:endParaRPr lang="en-US" dirty="0"/>
          </a:p>
        </p:txBody>
      </p:sp>
      <p:sp>
        <p:nvSpPr>
          <p:cNvPr id="6" name="Text Placeholder 5">
            <a:extLst>
              <a:ext uri="{FF2B5EF4-FFF2-40B4-BE49-F238E27FC236}">
                <a16:creationId xmlns:a16="http://schemas.microsoft.com/office/drawing/2014/main" id="{F98D8901-2033-FE11-21C0-776E9FB87D6A}"/>
              </a:ext>
            </a:extLst>
          </p:cNvPr>
          <p:cNvSpPr>
            <a:spLocks noGrp="1"/>
          </p:cNvSpPr>
          <p:nvPr>
            <p:ph type="body" idx="2"/>
          </p:nvPr>
        </p:nvSpPr>
        <p:spPr>
          <a:xfrm>
            <a:off x="407684" y="2571750"/>
            <a:ext cx="3837000" cy="1753800"/>
          </a:xfrm>
        </p:spPr>
        <p:txBody>
          <a:bodyPr/>
          <a:lstStyle/>
          <a:p>
            <a:pPr marL="342900" lvl="0" indent="-342900" algn="just">
              <a:lnSpc>
                <a:spcPts val="1560"/>
              </a:lnSpc>
              <a:buFont typeface="Symbol" panose="05050102010706020507" pitchFamily="18" charset="2"/>
              <a:buChar char=""/>
            </a:pPr>
            <a:r>
              <a:rPr lang="x-none" sz="1400" spc="-5" dirty="0">
                <a:latin typeface="Arial"/>
                <a:cs typeface="Arial"/>
              </a:rPr>
              <a:t>Decomposing drives better observability</a:t>
            </a:r>
            <a:endParaRPr lang="en-US" sz="1400" spc="-5" dirty="0">
              <a:latin typeface="Arial"/>
              <a:cs typeface="Arial"/>
            </a:endParaRPr>
          </a:p>
          <a:p>
            <a:pPr marL="342900" indent="-342900" algn="just">
              <a:lnSpc>
                <a:spcPts val="1560"/>
              </a:lnSpc>
              <a:buFont typeface="Symbol" panose="05050102010706020507" pitchFamily="18" charset="2"/>
              <a:buChar char=""/>
            </a:pPr>
            <a:r>
              <a:rPr lang="x-none" sz="1400" spc="-5" dirty="0">
                <a:latin typeface="Arial"/>
                <a:cs typeface="Arial"/>
              </a:rPr>
              <a:t>Serverless uses an event-based system versus stream-based </a:t>
            </a:r>
            <a:endParaRPr lang="en-US" sz="1400" spc="-5" dirty="0">
              <a:latin typeface="Arial"/>
              <a:cs typeface="Arial"/>
            </a:endParaRPr>
          </a:p>
          <a:p>
            <a:pPr marL="342900" indent="-342900" algn="just">
              <a:lnSpc>
                <a:spcPts val="1560"/>
              </a:lnSpc>
              <a:buFont typeface="Symbol" panose="05050102010706020507" pitchFamily="18" charset="2"/>
              <a:buChar char=""/>
            </a:pPr>
            <a:r>
              <a:rPr lang="x-none" sz="1400" spc="-5" dirty="0">
                <a:latin typeface="Arial"/>
                <a:cs typeface="Arial"/>
              </a:rPr>
              <a:t>Faster deployments, greater flexibility, and accelerated innovation</a:t>
            </a:r>
            <a:endParaRPr lang="en-US" sz="1400" spc="-5" dirty="0">
              <a:latin typeface="Arial"/>
              <a:cs typeface="Arial"/>
            </a:endParaRPr>
          </a:p>
          <a:p>
            <a:pPr marL="342900" indent="-342900" algn="just">
              <a:lnSpc>
                <a:spcPts val="1560"/>
              </a:lnSpc>
              <a:buFont typeface="Symbol" panose="05050102010706020507" pitchFamily="18" charset="2"/>
              <a:buChar char=""/>
            </a:pPr>
            <a:r>
              <a:rPr lang="x-none" sz="1400" spc="-5" dirty="0">
                <a:latin typeface="Arial"/>
                <a:cs typeface="Arial"/>
              </a:rPr>
              <a:t>Reducing architecture costs</a:t>
            </a:r>
            <a:endParaRPr lang="en-US" sz="1400" spc="-5" dirty="0">
              <a:latin typeface="Arial"/>
              <a:cs typeface="Arial"/>
            </a:endParaRPr>
          </a:p>
          <a:p>
            <a:pPr marL="342900" indent="-342900" algn="just">
              <a:lnSpc>
                <a:spcPts val="1560"/>
              </a:lnSpc>
              <a:buFont typeface="Symbol" panose="05050102010706020507" pitchFamily="18" charset="2"/>
              <a:buChar char=""/>
            </a:pPr>
            <a:r>
              <a:rPr lang="x-none" sz="1400" spc="-5" dirty="0">
                <a:latin typeface="Arial"/>
                <a:cs typeface="Arial"/>
              </a:rPr>
              <a:t>Focusing more on UX</a:t>
            </a:r>
            <a:endParaRPr lang="en-US" sz="1400" spc="-5" dirty="0">
              <a:latin typeface="Arial"/>
              <a:cs typeface="Arial"/>
            </a:endParaRPr>
          </a:p>
        </p:txBody>
      </p:sp>
    </p:spTree>
    <p:extLst>
      <p:ext uri="{BB962C8B-B14F-4D97-AF65-F5344CB8AC3E}">
        <p14:creationId xmlns:p14="http://schemas.microsoft.com/office/powerpoint/2010/main" val="257307898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7940" rIns="0" bIns="0" rtlCol="0">
            <a:spAutoFit/>
          </a:bodyPr>
          <a:lstStyle/>
          <a:p>
            <a:pPr marL="12700" algn="ctr">
              <a:lnSpc>
                <a:spcPct val="100000"/>
              </a:lnSpc>
              <a:spcBef>
                <a:spcPts val="100"/>
              </a:spcBef>
            </a:pPr>
            <a:r>
              <a:rPr lang="en-US" sz="2400" spc="-5" dirty="0">
                <a:latin typeface="Arial"/>
                <a:cs typeface="Arial"/>
              </a:rPr>
              <a:t>Serverless Architectures </a:t>
            </a:r>
          </a:p>
        </p:txBody>
      </p:sp>
      <p:sp>
        <p:nvSpPr>
          <p:cNvPr id="4" name="Subtitle 3">
            <a:extLst>
              <a:ext uri="{FF2B5EF4-FFF2-40B4-BE49-F238E27FC236}">
                <a16:creationId xmlns:a16="http://schemas.microsoft.com/office/drawing/2014/main" id="{772C7768-58C6-D76F-F618-14687B8CAECF}"/>
              </a:ext>
            </a:extLst>
          </p:cNvPr>
          <p:cNvSpPr>
            <a:spLocks noGrp="1"/>
          </p:cNvSpPr>
          <p:nvPr>
            <p:ph type="subTitle" idx="1"/>
          </p:nvPr>
        </p:nvSpPr>
        <p:spPr/>
        <p:txBody>
          <a:bodyPr/>
          <a:lstStyle/>
          <a:p>
            <a:r>
              <a:rPr lang="en-US" spc="-25" dirty="0">
                <a:solidFill>
                  <a:srgbClr val="595959"/>
                </a:solidFill>
                <a:latin typeface="Arial"/>
                <a:cs typeface="Arial"/>
              </a:rPr>
              <a:t>Limitations</a:t>
            </a:r>
            <a:r>
              <a:rPr lang="x-none" spc="-25" dirty="0">
                <a:solidFill>
                  <a:srgbClr val="595959"/>
                </a:solidFill>
                <a:latin typeface="Arial"/>
                <a:cs typeface="Arial"/>
              </a:rPr>
              <a:t> of serverless architecture</a:t>
            </a:r>
            <a:endParaRPr lang="en-US" spc="-25" dirty="0">
              <a:solidFill>
                <a:srgbClr val="595959"/>
              </a:solidFill>
              <a:latin typeface="Arial"/>
              <a:cs typeface="Arial"/>
            </a:endParaRPr>
          </a:p>
          <a:p>
            <a:endParaRPr lang="en-US" dirty="0"/>
          </a:p>
        </p:txBody>
      </p:sp>
      <p:sp>
        <p:nvSpPr>
          <p:cNvPr id="6" name="Text Placeholder 5">
            <a:extLst>
              <a:ext uri="{FF2B5EF4-FFF2-40B4-BE49-F238E27FC236}">
                <a16:creationId xmlns:a16="http://schemas.microsoft.com/office/drawing/2014/main" id="{5E275EDF-3255-05AA-D20F-3A838FEAEC97}"/>
              </a:ext>
            </a:extLst>
          </p:cNvPr>
          <p:cNvSpPr>
            <a:spLocks noGrp="1"/>
          </p:cNvSpPr>
          <p:nvPr>
            <p:ph type="body" idx="2"/>
          </p:nvPr>
        </p:nvSpPr>
        <p:spPr/>
        <p:txBody>
          <a:bodyPr/>
          <a:lstStyle/>
          <a:p>
            <a:pPr marL="342900" lvl="0" indent="-342900" algn="just">
              <a:lnSpc>
                <a:spcPts val="1560"/>
              </a:lnSpc>
              <a:buFont typeface="Symbol" panose="05050102010706020507" pitchFamily="18" charset="2"/>
              <a:buChar char=""/>
            </a:pPr>
            <a:r>
              <a:rPr lang="x-none" sz="1400" spc="-5" dirty="0">
                <a:latin typeface="Arial"/>
                <a:cs typeface="Arial"/>
              </a:rPr>
              <a:t>Long-running application inefficiencies</a:t>
            </a:r>
            <a:endParaRPr lang="en-US" sz="1400" spc="-5" dirty="0">
              <a:latin typeface="Arial"/>
              <a:cs typeface="Arial"/>
            </a:endParaRPr>
          </a:p>
          <a:p>
            <a:pPr marL="342900" lvl="0" indent="-342900" algn="just">
              <a:lnSpc>
                <a:spcPts val="1560"/>
              </a:lnSpc>
              <a:buFont typeface="Symbol" panose="05050102010706020507" pitchFamily="18" charset="2"/>
              <a:buChar char=""/>
            </a:pPr>
            <a:r>
              <a:rPr lang="x-none" sz="1400" spc="-5" dirty="0">
                <a:latin typeface="Arial"/>
                <a:cs typeface="Arial"/>
              </a:rPr>
              <a:t>Third-party dependency</a:t>
            </a:r>
            <a:endParaRPr lang="en-US" sz="1400" spc="-5" dirty="0">
              <a:latin typeface="Arial"/>
              <a:cs typeface="Arial"/>
            </a:endParaRPr>
          </a:p>
          <a:p>
            <a:pPr marL="342900" lvl="0" indent="-342900" algn="just">
              <a:lnSpc>
                <a:spcPts val="1560"/>
              </a:lnSpc>
              <a:buFont typeface="Symbol" panose="05050102010706020507" pitchFamily="18" charset="2"/>
              <a:buChar char=""/>
            </a:pPr>
            <a:r>
              <a:rPr lang="x-none" sz="1400" spc="-5" dirty="0">
                <a:latin typeface="Arial"/>
                <a:cs typeface="Arial"/>
              </a:rPr>
              <a:t>Cold starts</a:t>
            </a:r>
            <a:endParaRPr lang="en-US" sz="1400" spc="-5" dirty="0">
              <a:latin typeface="Arial"/>
              <a:cs typeface="Arial"/>
            </a:endParaRPr>
          </a:p>
        </p:txBody>
      </p:sp>
    </p:spTree>
    <p:extLst>
      <p:ext uri="{BB962C8B-B14F-4D97-AF65-F5344CB8AC3E}">
        <p14:creationId xmlns:p14="http://schemas.microsoft.com/office/powerpoint/2010/main" val="82311101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discuss:</a:t>
            </a:r>
            <a:endParaRPr/>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lvl="0"/>
            <a:r>
              <a:rPr lang="en-IN" dirty="0"/>
              <a:t>Container applications</a:t>
            </a:r>
          </a:p>
          <a:p>
            <a:pPr lvl="0"/>
            <a:r>
              <a:rPr lang="en-IN" dirty="0"/>
              <a:t>Docker</a:t>
            </a:r>
          </a:p>
          <a:p>
            <a:pPr lvl="0"/>
            <a:r>
              <a:rPr lang="en-IN" dirty="0"/>
              <a:t>Kubernetes </a:t>
            </a:r>
          </a:p>
          <a:p>
            <a:pPr lvl="0"/>
            <a:r>
              <a:rPr lang="en-IN" dirty="0"/>
              <a:t>Services in cloud supporting container applications </a:t>
            </a:r>
          </a:p>
          <a:p>
            <a:pPr lvl="0"/>
            <a:r>
              <a:rPr lang="en-IN" dirty="0"/>
              <a:t>Hybrid Application scenarios</a:t>
            </a:r>
          </a:p>
          <a:p>
            <a:pPr lvl="0"/>
            <a:r>
              <a:rPr lang="en-IN" dirty="0"/>
              <a:t>Architectures and best practices </a:t>
            </a:r>
            <a:endParaRPr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Container applications</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What are containers?</a:t>
            </a:r>
            <a:endParaRPr dirty="0"/>
          </a:p>
        </p:txBody>
      </p:sp>
      <p:sp>
        <p:nvSpPr>
          <p:cNvPr id="75" name="Google Shape;75;p15"/>
          <p:cNvSpPr txBox="1">
            <a:spLocks noGrp="1"/>
          </p:cNvSpPr>
          <p:nvPr>
            <p:ph type="body" idx="2"/>
          </p:nvPr>
        </p:nvSpPr>
        <p:spPr>
          <a:xfrm>
            <a:off x="462275" y="2571753"/>
            <a:ext cx="3837000" cy="1753800"/>
          </a:xfrm>
          <a:prstGeom prst="rect">
            <a:avLst/>
          </a:prstGeom>
        </p:spPr>
        <p:txBody>
          <a:bodyPr spcFirstLastPara="1" wrap="square" lIns="91425" tIns="91425" rIns="91425" bIns="91425" anchor="ctr" anchorCtr="0">
            <a:noAutofit/>
          </a:bodyPr>
          <a:lstStyle/>
          <a:p>
            <a:pPr lvl="0"/>
            <a:r>
              <a:rPr lang="en-IN" dirty="0"/>
              <a:t>Containers are executable units of software in which application code is packaged, </a:t>
            </a:r>
          </a:p>
          <a:p>
            <a:pPr lvl="0"/>
            <a:r>
              <a:rPr lang="en-IN" dirty="0"/>
              <a:t>Along with its libraries and dependencies, in common ways so that it can be run anywhere, whether it be on desktop, traditional IT, or the cloud.</a:t>
            </a:r>
            <a:endParaRPr dirty="0"/>
          </a:p>
        </p:txBody>
      </p:sp>
      <p:sp>
        <p:nvSpPr>
          <p:cNvPr id="77" name="Google Shape;77;p15"/>
          <p:cNvSpPr txBox="1">
            <a:spLocks noGrp="1"/>
          </p:cNvSpPr>
          <p:nvPr>
            <p:ph type="body" idx="3"/>
          </p:nvPr>
        </p:nvSpPr>
        <p:spPr>
          <a:xfrm>
            <a:off x="4698666" y="4445876"/>
            <a:ext cx="4277167" cy="367862"/>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hlinkClick r:id="rId3"/>
              </a:rPr>
              <a:t>https://developer.hpe.com/blog/kubernetes-application-containers-managing-containers-and-cluster-resour/</a:t>
            </a:r>
            <a:endParaRPr lang="en-IN" dirty="0"/>
          </a:p>
          <a:p>
            <a:pPr marL="0" lvl="0" indent="0">
              <a:spcAft>
                <a:spcPts val="1600"/>
              </a:spcAft>
              <a:buNone/>
            </a:pPr>
            <a:endParaRPr dirty="0"/>
          </a:p>
        </p:txBody>
      </p:sp>
      <p:pic>
        <p:nvPicPr>
          <p:cNvPr id="2" name="Picture 1"/>
          <p:cNvPicPr>
            <a:picLocks noChangeAspect="1"/>
          </p:cNvPicPr>
          <p:nvPr/>
        </p:nvPicPr>
        <p:blipFill>
          <a:blip r:embed="rId4"/>
          <a:stretch>
            <a:fillRect/>
          </a:stretch>
        </p:blipFill>
        <p:spPr>
          <a:xfrm>
            <a:off x="4698667" y="1354900"/>
            <a:ext cx="4277167" cy="25159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Migrating application to Cloud</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Application migration and IBM Cloud</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IBM Cloud offers a full suite of cloud migration tools and services, ranging from IBM Assisted Migration Services, which include fully-managed migrations using the customer’s own tools, to seamless lift-and-shift migrations of VMware workloads supported through IBM’s partnership with VMware. </a:t>
            </a:r>
          </a:p>
        </p:txBody>
      </p:sp>
      <p:sp>
        <p:nvSpPr>
          <p:cNvPr id="77" name="Google Shape;77;p15"/>
          <p:cNvSpPr txBox="1">
            <a:spLocks noGrp="1"/>
          </p:cNvSpPr>
          <p:nvPr>
            <p:ph type="body" idx="3"/>
          </p:nvPr>
        </p:nvSpPr>
        <p:spPr>
          <a:xfrm>
            <a:off x="5074950" y="4514850"/>
            <a:ext cx="3397500" cy="4329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https://1.cms.s81c.com/sites/default/files/2021-06-14/cloud-mass-data-migration-moving-to-the-cloud-use-case.png</a:t>
            </a:r>
            <a:endParaRPr dirty="0"/>
          </a:p>
        </p:txBody>
      </p:sp>
      <p:pic>
        <p:nvPicPr>
          <p:cNvPr id="4" name="Picture 3">
            <a:extLst>
              <a:ext uri="{FF2B5EF4-FFF2-40B4-BE49-F238E27FC236}">
                <a16:creationId xmlns:a16="http://schemas.microsoft.com/office/drawing/2014/main" id="{567F15EA-468B-B715-2170-4BAEA1066CE5}"/>
              </a:ext>
            </a:extLst>
          </p:cNvPr>
          <p:cNvPicPr>
            <a:picLocks noChangeAspect="1"/>
          </p:cNvPicPr>
          <p:nvPr/>
        </p:nvPicPr>
        <p:blipFill>
          <a:blip r:embed="rId3"/>
          <a:stretch>
            <a:fillRect/>
          </a:stretch>
        </p:blipFill>
        <p:spPr>
          <a:xfrm>
            <a:off x="4844727" y="1440839"/>
            <a:ext cx="4120679" cy="2452506"/>
          </a:xfrm>
          <a:prstGeom prst="rect">
            <a:avLst/>
          </a:prstGeom>
        </p:spPr>
      </p:pic>
    </p:spTree>
    <p:extLst>
      <p:ext uri="{BB962C8B-B14F-4D97-AF65-F5344CB8AC3E}">
        <p14:creationId xmlns:p14="http://schemas.microsoft.com/office/powerpoint/2010/main" val="26990159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Container applications</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Benefits of containers</a:t>
            </a:r>
            <a:endParaRPr dirty="0"/>
          </a:p>
        </p:txBody>
      </p:sp>
      <p:sp>
        <p:nvSpPr>
          <p:cNvPr id="75" name="Google Shape;75;p15"/>
          <p:cNvSpPr txBox="1">
            <a:spLocks noGrp="1"/>
          </p:cNvSpPr>
          <p:nvPr>
            <p:ph type="body" idx="2"/>
          </p:nvPr>
        </p:nvSpPr>
        <p:spPr>
          <a:xfrm>
            <a:off x="462275" y="2571753"/>
            <a:ext cx="3837000" cy="1753800"/>
          </a:xfrm>
          <a:prstGeom prst="rect">
            <a:avLst/>
          </a:prstGeom>
        </p:spPr>
        <p:txBody>
          <a:bodyPr spcFirstLastPara="1" wrap="square" lIns="91425" tIns="91425" rIns="91425" bIns="91425" anchor="ctr" anchorCtr="0">
            <a:noAutofit/>
          </a:bodyPr>
          <a:lstStyle/>
          <a:p>
            <a:pPr lvl="0"/>
            <a:r>
              <a:rPr lang="en-IN" dirty="0"/>
              <a:t>Lightweight</a:t>
            </a:r>
          </a:p>
          <a:p>
            <a:pPr lvl="0"/>
            <a:r>
              <a:rPr lang="en-IN" dirty="0"/>
              <a:t>Portable and platform independent</a:t>
            </a:r>
          </a:p>
          <a:p>
            <a:pPr lvl="0"/>
            <a:r>
              <a:rPr lang="en-IN" dirty="0"/>
              <a:t>Supports modern development and architecture</a:t>
            </a:r>
          </a:p>
          <a:p>
            <a:pPr lvl="0"/>
            <a:r>
              <a:rPr lang="en-IN" dirty="0"/>
              <a:t>Improves utilization</a:t>
            </a:r>
          </a:p>
        </p:txBody>
      </p:sp>
      <p:pic>
        <p:nvPicPr>
          <p:cNvPr id="7" name="Picture 6"/>
          <p:cNvPicPr>
            <a:picLocks noChangeAspect="1"/>
          </p:cNvPicPr>
          <p:nvPr/>
        </p:nvPicPr>
        <p:blipFill>
          <a:blip r:embed="rId3"/>
          <a:stretch>
            <a:fillRect/>
          </a:stretch>
        </p:blipFill>
        <p:spPr>
          <a:xfrm>
            <a:off x="4698667" y="1354900"/>
            <a:ext cx="4277167" cy="2515980"/>
          </a:xfrm>
          <a:prstGeom prst="rect">
            <a:avLst/>
          </a:prstGeom>
        </p:spPr>
      </p:pic>
      <p:sp>
        <p:nvSpPr>
          <p:cNvPr id="9" name="Google Shape;77;p15"/>
          <p:cNvSpPr txBox="1">
            <a:spLocks noGrp="1"/>
          </p:cNvSpPr>
          <p:nvPr>
            <p:ph type="body" idx="3"/>
          </p:nvPr>
        </p:nvSpPr>
        <p:spPr>
          <a:xfrm>
            <a:off x="4698666" y="4445876"/>
            <a:ext cx="4277167" cy="367862"/>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hlinkClick r:id="rId4"/>
              </a:rPr>
              <a:t>https://developer.hpe.com/blog/kubernetes-application-containers-managing-containers-and-cluster-resour/</a:t>
            </a:r>
            <a:endParaRPr lang="en-IN" dirty="0"/>
          </a:p>
          <a:p>
            <a:pPr marL="0" lvl="0" indent="0">
              <a:spcAft>
                <a:spcPts val="1600"/>
              </a:spcAft>
              <a:buNone/>
            </a:pPr>
            <a:endParaRPr dirty="0"/>
          </a:p>
        </p:txBody>
      </p:sp>
    </p:spTree>
    <p:extLst>
      <p:ext uri="{BB962C8B-B14F-4D97-AF65-F5344CB8AC3E}">
        <p14:creationId xmlns:p14="http://schemas.microsoft.com/office/powerpoint/2010/main" val="41504618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Container applications</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Use cases for containers</a:t>
            </a:r>
            <a:endParaRPr dirty="0"/>
          </a:p>
        </p:txBody>
      </p:sp>
      <p:sp>
        <p:nvSpPr>
          <p:cNvPr id="75" name="Google Shape;75;p15"/>
          <p:cNvSpPr txBox="1">
            <a:spLocks noGrp="1"/>
          </p:cNvSpPr>
          <p:nvPr>
            <p:ph type="body" idx="2"/>
          </p:nvPr>
        </p:nvSpPr>
        <p:spPr>
          <a:xfrm>
            <a:off x="462275" y="2571753"/>
            <a:ext cx="3837000" cy="1753800"/>
          </a:xfrm>
          <a:prstGeom prst="rect">
            <a:avLst/>
          </a:prstGeom>
        </p:spPr>
        <p:txBody>
          <a:bodyPr spcFirstLastPara="1" wrap="square" lIns="91425" tIns="91425" rIns="91425" bIns="91425" anchor="ctr" anchorCtr="0">
            <a:noAutofit/>
          </a:bodyPr>
          <a:lstStyle/>
          <a:p>
            <a:pPr lvl="0"/>
            <a:r>
              <a:rPr lang="en-IN" dirty="0" err="1"/>
              <a:t>Microservices</a:t>
            </a:r>
            <a:endParaRPr lang="en-IN" dirty="0"/>
          </a:p>
          <a:p>
            <a:pPr lvl="0"/>
            <a:r>
              <a:rPr lang="en-IN" dirty="0"/>
              <a:t>DevOps</a:t>
            </a:r>
          </a:p>
          <a:p>
            <a:pPr lvl="0"/>
            <a:r>
              <a:rPr lang="en-IN" dirty="0"/>
              <a:t>Hybrid, multi-cloud</a:t>
            </a:r>
          </a:p>
          <a:p>
            <a:pPr lvl="0"/>
            <a:r>
              <a:rPr lang="en-IN" dirty="0"/>
              <a:t>Application modernizing and migration</a:t>
            </a:r>
          </a:p>
        </p:txBody>
      </p:sp>
      <p:sp>
        <p:nvSpPr>
          <p:cNvPr id="8" name="Google Shape;77;p15"/>
          <p:cNvSpPr txBox="1">
            <a:spLocks noGrp="1"/>
          </p:cNvSpPr>
          <p:nvPr>
            <p:ph type="body" idx="3"/>
          </p:nvPr>
        </p:nvSpPr>
        <p:spPr>
          <a:xfrm>
            <a:off x="4698666" y="4445876"/>
            <a:ext cx="4277167" cy="367862"/>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hlinkClick r:id="rId3"/>
              </a:rPr>
              <a:t>https://developer.hpe.com/blog/kubernetes-application-containers-managing-containers-and-cluster-resour/</a:t>
            </a:r>
            <a:endParaRPr lang="en-IN" dirty="0"/>
          </a:p>
          <a:p>
            <a:pPr marL="0" lvl="0" indent="0">
              <a:spcAft>
                <a:spcPts val="1600"/>
              </a:spcAft>
              <a:buNone/>
            </a:pPr>
            <a:endParaRPr dirty="0"/>
          </a:p>
        </p:txBody>
      </p:sp>
      <p:pic>
        <p:nvPicPr>
          <p:cNvPr id="9" name="Picture 8"/>
          <p:cNvPicPr>
            <a:picLocks noChangeAspect="1"/>
          </p:cNvPicPr>
          <p:nvPr/>
        </p:nvPicPr>
        <p:blipFill>
          <a:blip r:embed="rId4"/>
          <a:stretch>
            <a:fillRect/>
          </a:stretch>
        </p:blipFill>
        <p:spPr>
          <a:xfrm>
            <a:off x="4698667" y="1354900"/>
            <a:ext cx="4277167" cy="2515980"/>
          </a:xfrm>
          <a:prstGeom prst="rect">
            <a:avLst/>
          </a:prstGeom>
        </p:spPr>
      </p:pic>
    </p:spTree>
    <p:extLst>
      <p:ext uri="{BB962C8B-B14F-4D97-AF65-F5344CB8AC3E}">
        <p14:creationId xmlns:p14="http://schemas.microsoft.com/office/powerpoint/2010/main" val="37209795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Container applications</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Container orchestration with Kubernetes</a:t>
            </a:r>
            <a:endParaRPr dirty="0"/>
          </a:p>
        </p:txBody>
      </p:sp>
      <p:sp>
        <p:nvSpPr>
          <p:cNvPr id="75" name="Google Shape;75;p15"/>
          <p:cNvSpPr txBox="1">
            <a:spLocks noGrp="1"/>
          </p:cNvSpPr>
          <p:nvPr>
            <p:ph type="body" idx="2"/>
          </p:nvPr>
        </p:nvSpPr>
        <p:spPr>
          <a:xfrm>
            <a:off x="462275" y="2571753"/>
            <a:ext cx="3837000" cy="1753800"/>
          </a:xfrm>
          <a:prstGeom prst="rect">
            <a:avLst/>
          </a:prstGeom>
        </p:spPr>
        <p:txBody>
          <a:bodyPr spcFirstLastPara="1" wrap="square" lIns="91425" tIns="91425" rIns="91425" bIns="91425" anchor="ctr" anchorCtr="0">
            <a:noAutofit/>
          </a:bodyPr>
          <a:lstStyle/>
          <a:p>
            <a:pPr lvl="0"/>
            <a:r>
              <a:rPr lang="en-IN" dirty="0"/>
              <a:t>Kubernetes enables developers and operators to declare a desired state of their overall container environment through YAML files, and then </a:t>
            </a:r>
          </a:p>
          <a:p>
            <a:pPr lvl="0"/>
            <a:r>
              <a:rPr lang="en-IN" dirty="0"/>
              <a:t>Kubernetes does all the hard work establishing and maintaining that state</a:t>
            </a:r>
          </a:p>
        </p:txBody>
      </p:sp>
      <p:pic>
        <p:nvPicPr>
          <p:cNvPr id="2" name="Picture 1"/>
          <p:cNvPicPr>
            <a:picLocks noChangeAspect="1"/>
          </p:cNvPicPr>
          <p:nvPr/>
        </p:nvPicPr>
        <p:blipFill>
          <a:blip r:embed="rId3"/>
          <a:stretch>
            <a:fillRect/>
          </a:stretch>
        </p:blipFill>
        <p:spPr>
          <a:xfrm>
            <a:off x="4660352" y="1204544"/>
            <a:ext cx="4383843" cy="2537139"/>
          </a:xfrm>
          <a:prstGeom prst="rect">
            <a:avLst/>
          </a:prstGeom>
        </p:spPr>
      </p:pic>
      <p:sp>
        <p:nvSpPr>
          <p:cNvPr id="9" name="Google Shape;77;p15"/>
          <p:cNvSpPr txBox="1">
            <a:spLocks noGrp="1"/>
          </p:cNvSpPr>
          <p:nvPr>
            <p:ph type="body" idx="3"/>
          </p:nvPr>
        </p:nvSpPr>
        <p:spPr>
          <a:xfrm>
            <a:off x="4698666" y="4445876"/>
            <a:ext cx="4277167" cy="367862"/>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dirty="0">
                <a:hlinkClick r:id="rId4"/>
              </a:rPr>
              <a:t>https://avinetworks.com/glossary/container-orchestration/</a:t>
            </a:r>
            <a:endParaRPr lang="en-IN" dirty="0"/>
          </a:p>
          <a:p>
            <a:pPr marL="0" lvl="0" indent="0">
              <a:spcAft>
                <a:spcPts val="1600"/>
              </a:spcAft>
              <a:buNone/>
            </a:pPr>
            <a:endParaRPr dirty="0"/>
          </a:p>
        </p:txBody>
      </p:sp>
    </p:spTree>
    <p:extLst>
      <p:ext uri="{BB962C8B-B14F-4D97-AF65-F5344CB8AC3E}">
        <p14:creationId xmlns:p14="http://schemas.microsoft.com/office/powerpoint/2010/main" val="32169076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Docker</a:t>
            </a:r>
            <a:br>
              <a:rPr lang="en-IN" dirty="0"/>
            </a:b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What is it?</a:t>
            </a:r>
            <a:endParaRPr dirty="0"/>
          </a:p>
        </p:txBody>
      </p:sp>
      <p:sp>
        <p:nvSpPr>
          <p:cNvPr id="75" name="Google Shape;75;p15"/>
          <p:cNvSpPr txBox="1">
            <a:spLocks noGrp="1"/>
          </p:cNvSpPr>
          <p:nvPr>
            <p:ph type="body" idx="2"/>
          </p:nvPr>
        </p:nvSpPr>
        <p:spPr>
          <a:xfrm>
            <a:off x="462275" y="2208775"/>
            <a:ext cx="3837000" cy="2563500"/>
          </a:xfrm>
          <a:prstGeom prst="rect">
            <a:avLst/>
          </a:prstGeom>
        </p:spPr>
        <p:txBody>
          <a:bodyPr spcFirstLastPara="1" wrap="square" lIns="91425" tIns="91425" rIns="91425" bIns="91425" anchor="ctr" anchorCtr="0">
            <a:noAutofit/>
          </a:bodyPr>
          <a:lstStyle/>
          <a:p>
            <a:pPr lvl="0"/>
            <a:r>
              <a:rPr lang="en-IN" dirty="0"/>
              <a:t>Docker is a container management service. </a:t>
            </a:r>
          </a:p>
          <a:p>
            <a:pPr lvl="0"/>
            <a:r>
              <a:rPr lang="en-IN" dirty="0"/>
              <a:t>The keywords of Docker are develop, ship and run anywhere. </a:t>
            </a:r>
          </a:p>
          <a:p>
            <a:pPr lvl="0"/>
            <a:r>
              <a:rPr lang="en-IN" dirty="0"/>
              <a:t>The whole idea of Docker is for developers to easily develop applications, ship them into containers which can then be deployed anywhere.</a:t>
            </a:r>
          </a:p>
        </p:txBody>
      </p:sp>
      <p:pic>
        <p:nvPicPr>
          <p:cNvPr id="2" name="Picture 1"/>
          <p:cNvPicPr>
            <a:picLocks noChangeAspect="1"/>
          </p:cNvPicPr>
          <p:nvPr/>
        </p:nvPicPr>
        <p:blipFill>
          <a:blip r:embed="rId3"/>
          <a:stretch>
            <a:fillRect/>
          </a:stretch>
        </p:blipFill>
        <p:spPr>
          <a:xfrm>
            <a:off x="5074950" y="1259122"/>
            <a:ext cx="3630823" cy="1704795"/>
          </a:xfrm>
          <a:prstGeom prst="rect">
            <a:avLst/>
          </a:prstGeom>
        </p:spPr>
      </p:pic>
      <p:sp>
        <p:nvSpPr>
          <p:cNvPr id="9" name="Google Shape;77;p15"/>
          <p:cNvSpPr txBox="1">
            <a:spLocks noGrp="1"/>
          </p:cNvSpPr>
          <p:nvPr>
            <p:ph type="body" idx="3"/>
          </p:nvPr>
        </p:nvSpPr>
        <p:spPr>
          <a:xfrm>
            <a:off x="4698666" y="4445876"/>
            <a:ext cx="4277167" cy="367862"/>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dirty="0">
                <a:hlinkClick r:id="rId4"/>
              </a:rPr>
              <a:t>https://aws.amazon.com/docker/</a:t>
            </a:r>
            <a:endParaRPr lang="en-IN" dirty="0"/>
          </a:p>
          <a:p>
            <a:pPr marL="0" lvl="0" indent="0" algn="ctr">
              <a:spcAft>
                <a:spcPts val="1600"/>
              </a:spcAft>
              <a:buNone/>
            </a:pPr>
            <a:endParaRPr dirty="0"/>
          </a:p>
        </p:txBody>
      </p:sp>
    </p:spTree>
    <p:extLst>
      <p:ext uri="{BB962C8B-B14F-4D97-AF65-F5344CB8AC3E}">
        <p14:creationId xmlns:p14="http://schemas.microsoft.com/office/powerpoint/2010/main" val="6180529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Docker</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Features of Docker</a:t>
            </a:r>
            <a:endParaRPr dirty="0"/>
          </a:p>
        </p:txBody>
      </p:sp>
      <p:sp>
        <p:nvSpPr>
          <p:cNvPr id="75" name="Google Shape;75;p15"/>
          <p:cNvSpPr txBox="1">
            <a:spLocks noGrp="1"/>
          </p:cNvSpPr>
          <p:nvPr>
            <p:ph type="body" idx="2"/>
          </p:nvPr>
        </p:nvSpPr>
        <p:spPr>
          <a:xfrm>
            <a:off x="462275" y="2208775"/>
            <a:ext cx="3837000" cy="2563500"/>
          </a:xfrm>
          <a:prstGeom prst="rect">
            <a:avLst/>
          </a:prstGeom>
        </p:spPr>
        <p:txBody>
          <a:bodyPr spcFirstLastPara="1" wrap="square" lIns="91425" tIns="91425" rIns="91425" bIns="91425" anchor="ctr" anchorCtr="0">
            <a:noAutofit/>
          </a:bodyPr>
          <a:lstStyle/>
          <a:p>
            <a:pPr lvl="0"/>
            <a:r>
              <a:rPr lang="en-IN" dirty="0"/>
              <a:t>Ability to reduce the size of development</a:t>
            </a:r>
          </a:p>
          <a:p>
            <a:pPr lvl="0"/>
            <a:r>
              <a:rPr lang="en-IN" dirty="0"/>
              <a:t>Easier for teams across different units to work seamlessly across applications</a:t>
            </a:r>
          </a:p>
          <a:p>
            <a:pPr lvl="0"/>
            <a:r>
              <a:rPr lang="en-IN" dirty="0"/>
              <a:t>Deploy Docker containers anywhere</a:t>
            </a:r>
          </a:p>
          <a:p>
            <a:pPr lvl="0"/>
            <a:r>
              <a:rPr lang="en-IN" dirty="0"/>
              <a:t>Easily scalable</a:t>
            </a:r>
          </a:p>
        </p:txBody>
      </p:sp>
      <p:pic>
        <p:nvPicPr>
          <p:cNvPr id="8" name="Picture 7"/>
          <p:cNvPicPr>
            <a:picLocks noChangeAspect="1"/>
          </p:cNvPicPr>
          <p:nvPr/>
        </p:nvPicPr>
        <p:blipFill>
          <a:blip r:embed="rId3"/>
          <a:stretch>
            <a:fillRect/>
          </a:stretch>
        </p:blipFill>
        <p:spPr>
          <a:xfrm>
            <a:off x="5074950" y="1259122"/>
            <a:ext cx="3630823" cy="1704795"/>
          </a:xfrm>
          <a:prstGeom prst="rect">
            <a:avLst/>
          </a:prstGeom>
        </p:spPr>
      </p:pic>
      <p:sp>
        <p:nvSpPr>
          <p:cNvPr id="9" name="Google Shape;77;p15"/>
          <p:cNvSpPr txBox="1">
            <a:spLocks noGrp="1"/>
          </p:cNvSpPr>
          <p:nvPr>
            <p:ph type="body" idx="3"/>
          </p:nvPr>
        </p:nvSpPr>
        <p:spPr>
          <a:xfrm>
            <a:off x="4698666" y="4445876"/>
            <a:ext cx="4277167" cy="367862"/>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dirty="0">
                <a:hlinkClick r:id="rId4"/>
              </a:rPr>
              <a:t>https://aws.amazon.com/docker/</a:t>
            </a:r>
            <a:endParaRPr lang="en-IN" dirty="0"/>
          </a:p>
          <a:p>
            <a:pPr marL="0" lvl="0" indent="0" algn="ctr">
              <a:spcAft>
                <a:spcPts val="1600"/>
              </a:spcAft>
              <a:buNone/>
            </a:pPr>
            <a:endParaRPr dirty="0"/>
          </a:p>
        </p:txBody>
      </p:sp>
    </p:spTree>
    <p:extLst>
      <p:ext uri="{BB962C8B-B14F-4D97-AF65-F5344CB8AC3E}">
        <p14:creationId xmlns:p14="http://schemas.microsoft.com/office/powerpoint/2010/main" val="32613532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Docker</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Components of Docker</a:t>
            </a:r>
            <a:endParaRPr dirty="0"/>
          </a:p>
        </p:txBody>
      </p:sp>
      <p:sp>
        <p:nvSpPr>
          <p:cNvPr id="75" name="Google Shape;75;p15"/>
          <p:cNvSpPr txBox="1">
            <a:spLocks noGrp="1"/>
          </p:cNvSpPr>
          <p:nvPr>
            <p:ph type="body" idx="2"/>
          </p:nvPr>
        </p:nvSpPr>
        <p:spPr>
          <a:xfrm>
            <a:off x="462275" y="2208775"/>
            <a:ext cx="3837000" cy="2563500"/>
          </a:xfrm>
          <a:prstGeom prst="rect">
            <a:avLst/>
          </a:prstGeom>
        </p:spPr>
        <p:txBody>
          <a:bodyPr spcFirstLastPara="1" wrap="square" lIns="91425" tIns="91425" rIns="91425" bIns="91425" anchor="ctr" anchorCtr="0">
            <a:noAutofit/>
          </a:bodyPr>
          <a:lstStyle/>
          <a:p>
            <a:pPr lvl="0"/>
            <a:r>
              <a:rPr lang="en-IN" dirty="0"/>
              <a:t>Docker for Mac</a:t>
            </a:r>
          </a:p>
          <a:p>
            <a:pPr lvl="0"/>
            <a:r>
              <a:rPr lang="en-IN" dirty="0"/>
              <a:t>Docker for Linux</a:t>
            </a:r>
          </a:p>
          <a:p>
            <a:pPr lvl="0"/>
            <a:r>
              <a:rPr lang="en-IN" dirty="0"/>
              <a:t>Docker for Windows </a:t>
            </a:r>
          </a:p>
          <a:p>
            <a:pPr lvl="0"/>
            <a:r>
              <a:rPr lang="en-IN" dirty="0"/>
              <a:t>Docker Engine </a:t>
            </a:r>
          </a:p>
          <a:p>
            <a:pPr lvl="0"/>
            <a:r>
              <a:rPr lang="en-IN" dirty="0"/>
              <a:t>Docker Hub </a:t>
            </a:r>
          </a:p>
          <a:p>
            <a:pPr lvl="0"/>
            <a:r>
              <a:rPr lang="en-IN" dirty="0"/>
              <a:t>Docker Compose </a:t>
            </a:r>
          </a:p>
        </p:txBody>
      </p:sp>
      <p:pic>
        <p:nvPicPr>
          <p:cNvPr id="8" name="Picture 7"/>
          <p:cNvPicPr>
            <a:picLocks noChangeAspect="1"/>
          </p:cNvPicPr>
          <p:nvPr/>
        </p:nvPicPr>
        <p:blipFill>
          <a:blip r:embed="rId3"/>
          <a:stretch>
            <a:fillRect/>
          </a:stretch>
        </p:blipFill>
        <p:spPr>
          <a:xfrm>
            <a:off x="5074950" y="1259122"/>
            <a:ext cx="3630823" cy="1704795"/>
          </a:xfrm>
          <a:prstGeom prst="rect">
            <a:avLst/>
          </a:prstGeom>
        </p:spPr>
      </p:pic>
      <p:sp>
        <p:nvSpPr>
          <p:cNvPr id="9" name="Google Shape;77;p15"/>
          <p:cNvSpPr txBox="1">
            <a:spLocks noGrp="1"/>
          </p:cNvSpPr>
          <p:nvPr>
            <p:ph type="body" idx="3"/>
          </p:nvPr>
        </p:nvSpPr>
        <p:spPr>
          <a:xfrm>
            <a:off x="4698666" y="4445876"/>
            <a:ext cx="4277167" cy="367862"/>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dirty="0">
                <a:hlinkClick r:id="rId4"/>
              </a:rPr>
              <a:t>https://aws.amazon.com/docker/</a:t>
            </a:r>
            <a:endParaRPr lang="en-IN" dirty="0"/>
          </a:p>
          <a:p>
            <a:pPr marL="0" lvl="0" indent="0" algn="ctr">
              <a:spcAft>
                <a:spcPts val="1600"/>
              </a:spcAft>
              <a:buNone/>
            </a:pPr>
            <a:endParaRPr dirty="0"/>
          </a:p>
        </p:txBody>
      </p:sp>
    </p:spTree>
    <p:extLst>
      <p:ext uri="{BB962C8B-B14F-4D97-AF65-F5344CB8AC3E}">
        <p14:creationId xmlns:p14="http://schemas.microsoft.com/office/powerpoint/2010/main" val="39105970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Docker</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Docker – Hub</a:t>
            </a:r>
            <a:endParaRPr dirty="0"/>
          </a:p>
        </p:txBody>
      </p:sp>
      <p:sp>
        <p:nvSpPr>
          <p:cNvPr id="75" name="Google Shape;75;p15"/>
          <p:cNvSpPr txBox="1">
            <a:spLocks noGrp="1"/>
          </p:cNvSpPr>
          <p:nvPr>
            <p:ph type="body" idx="2"/>
          </p:nvPr>
        </p:nvSpPr>
        <p:spPr>
          <a:xfrm>
            <a:off x="462275" y="2208775"/>
            <a:ext cx="3837000" cy="2563500"/>
          </a:xfrm>
          <a:prstGeom prst="rect">
            <a:avLst/>
          </a:prstGeom>
        </p:spPr>
        <p:txBody>
          <a:bodyPr spcFirstLastPara="1" wrap="square" lIns="91425" tIns="91425" rIns="91425" bIns="91425" anchor="ctr" anchorCtr="0">
            <a:noAutofit/>
          </a:bodyPr>
          <a:lstStyle/>
          <a:p>
            <a:pPr lvl="0"/>
            <a:r>
              <a:rPr lang="en-IN" dirty="0"/>
              <a:t>Docker Hub is a registry service on the cloud that allows you to download Docker images that are built by other communities. </a:t>
            </a:r>
          </a:p>
        </p:txBody>
      </p:sp>
      <p:pic>
        <p:nvPicPr>
          <p:cNvPr id="2" name="Picture 1"/>
          <p:cNvPicPr>
            <a:picLocks noChangeAspect="1"/>
          </p:cNvPicPr>
          <p:nvPr/>
        </p:nvPicPr>
        <p:blipFill>
          <a:blip r:embed="rId3"/>
          <a:stretch>
            <a:fillRect/>
          </a:stretch>
        </p:blipFill>
        <p:spPr>
          <a:xfrm>
            <a:off x="4633649" y="1354900"/>
            <a:ext cx="4427563" cy="1924328"/>
          </a:xfrm>
          <a:prstGeom prst="rect">
            <a:avLst/>
          </a:prstGeom>
        </p:spPr>
      </p:pic>
      <p:sp>
        <p:nvSpPr>
          <p:cNvPr id="9" name="Google Shape;77;p15"/>
          <p:cNvSpPr txBox="1">
            <a:spLocks noGrp="1"/>
          </p:cNvSpPr>
          <p:nvPr>
            <p:ph type="body" idx="3"/>
          </p:nvPr>
        </p:nvSpPr>
        <p:spPr>
          <a:xfrm>
            <a:off x="4698666" y="4445876"/>
            <a:ext cx="4277167" cy="367862"/>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dirty="0">
                <a:hlinkClick r:id="rId4"/>
              </a:rPr>
              <a:t>https://medium.com/docker-captain/creating-the-first-docker-image-and-pushing-it-to-docker-hub-4e02bea48e81</a:t>
            </a:r>
            <a:endParaRPr lang="en-IN" dirty="0"/>
          </a:p>
          <a:p>
            <a:pPr marL="0" lvl="0" indent="0" algn="ctr">
              <a:spcAft>
                <a:spcPts val="1600"/>
              </a:spcAft>
              <a:buNone/>
            </a:pPr>
            <a:endParaRPr dirty="0"/>
          </a:p>
        </p:txBody>
      </p:sp>
    </p:spTree>
    <p:extLst>
      <p:ext uri="{BB962C8B-B14F-4D97-AF65-F5344CB8AC3E}">
        <p14:creationId xmlns:p14="http://schemas.microsoft.com/office/powerpoint/2010/main" val="42338091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Docker</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Docker – Images</a:t>
            </a:r>
            <a:endParaRPr dirty="0"/>
          </a:p>
        </p:txBody>
      </p:sp>
      <p:sp>
        <p:nvSpPr>
          <p:cNvPr id="75" name="Google Shape;75;p15"/>
          <p:cNvSpPr txBox="1">
            <a:spLocks noGrp="1"/>
          </p:cNvSpPr>
          <p:nvPr>
            <p:ph type="body" idx="2"/>
          </p:nvPr>
        </p:nvSpPr>
        <p:spPr>
          <a:xfrm>
            <a:off x="462275" y="2208775"/>
            <a:ext cx="3837000" cy="2563500"/>
          </a:xfrm>
          <a:prstGeom prst="rect">
            <a:avLst/>
          </a:prstGeom>
        </p:spPr>
        <p:txBody>
          <a:bodyPr spcFirstLastPara="1" wrap="square" lIns="91425" tIns="91425" rIns="91425" bIns="91425" anchor="ctr" anchorCtr="0">
            <a:noAutofit/>
          </a:bodyPr>
          <a:lstStyle/>
          <a:p>
            <a:pPr lvl="0"/>
            <a:r>
              <a:rPr lang="en-IN" dirty="0"/>
              <a:t>In Docker, everything is based on Images. </a:t>
            </a:r>
          </a:p>
          <a:p>
            <a:pPr lvl="0"/>
            <a:r>
              <a:rPr lang="en-IN" dirty="0"/>
              <a:t>An image is a combination of a file system and parameters.</a:t>
            </a:r>
          </a:p>
        </p:txBody>
      </p:sp>
      <p:pic>
        <p:nvPicPr>
          <p:cNvPr id="2" name="Picture 1"/>
          <p:cNvPicPr>
            <a:picLocks noChangeAspect="1"/>
          </p:cNvPicPr>
          <p:nvPr/>
        </p:nvPicPr>
        <p:blipFill>
          <a:blip r:embed="rId3"/>
          <a:stretch>
            <a:fillRect/>
          </a:stretch>
        </p:blipFill>
        <p:spPr>
          <a:xfrm>
            <a:off x="4658405" y="1354899"/>
            <a:ext cx="4387624" cy="2172919"/>
          </a:xfrm>
          <a:prstGeom prst="rect">
            <a:avLst/>
          </a:prstGeom>
        </p:spPr>
      </p:pic>
      <p:sp>
        <p:nvSpPr>
          <p:cNvPr id="9" name="Google Shape;77;p15"/>
          <p:cNvSpPr txBox="1">
            <a:spLocks noGrp="1"/>
          </p:cNvSpPr>
          <p:nvPr>
            <p:ph type="body" idx="3"/>
          </p:nvPr>
        </p:nvSpPr>
        <p:spPr>
          <a:xfrm>
            <a:off x="4698666" y="4445876"/>
            <a:ext cx="4277167" cy="367862"/>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dirty="0">
                <a:hlinkClick r:id="rId4"/>
              </a:rPr>
              <a:t>https://medium.com/platformer-blog/practical-guide-on-writing-a-dockerfile-for-your-application-89376f88b3b5</a:t>
            </a:r>
            <a:endParaRPr lang="en-IN" dirty="0"/>
          </a:p>
          <a:p>
            <a:pPr marL="0" lvl="0" indent="0" algn="ctr">
              <a:spcAft>
                <a:spcPts val="1600"/>
              </a:spcAft>
              <a:buNone/>
            </a:pPr>
            <a:endParaRPr dirty="0"/>
          </a:p>
        </p:txBody>
      </p:sp>
    </p:spTree>
    <p:extLst>
      <p:ext uri="{BB962C8B-B14F-4D97-AF65-F5344CB8AC3E}">
        <p14:creationId xmlns:p14="http://schemas.microsoft.com/office/powerpoint/2010/main" val="24705442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Docker</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Docker – Containers</a:t>
            </a:r>
            <a:endParaRPr dirty="0"/>
          </a:p>
        </p:txBody>
      </p:sp>
      <p:sp>
        <p:nvSpPr>
          <p:cNvPr id="75" name="Google Shape;75;p15"/>
          <p:cNvSpPr txBox="1">
            <a:spLocks noGrp="1"/>
          </p:cNvSpPr>
          <p:nvPr>
            <p:ph type="body" idx="2"/>
          </p:nvPr>
        </p:nvSpPr>
        <p:spPr>
          <a:xfrm>
            <a:off x="462275" y="2208775"/>
            <a:ext cx="3837000" cy="2563500"/>
          </a:xfrm>
          <a:prstGeom prst="rect">
            <a:avLst/>
          </a:prstGeom>
        </p:spPr>
        <p:txBody>
          <a:bodyPr spcFirstLastPara="1" wrap="square" lIns="91425" tIns="91425" rIns="91425" bIns="91425" anchor="ctr" anchorCtr="0">
            <a:noAutofit/>
          </a:bodyPr>
          <a:lstStyle/>
          <a:p>
            <a:pPr lvl="0"/>
            <a:r>
              <a:rPr lang="en-IN" dirty="0"/>
              <a:t>Containers are instances of Docker images that can be run using the Docker run command. </a:t>
            </a:r>
          </a:p>
          <a:p>
            <a:pPr lvl="0"/>
            <a:r>
              <a:rPr lang="en-IN" dirty="0"/>
              <a:t>The basic purpose of Docker is to run containers.</a:t>
            </a:r>
          </a:p>
        </p:txBody>
      </p:sp>
      <p:pic>
        <p:nvPicPr>
          <p:cNvPr id="2" name="Picture 1"/>
          <p:cNvPicPr>
            <a:picLocks noChangeAspect="1"/>
          </p:cNvPicPr>
          <p:nvPr/>
        </p:nvPicPr>
        <p:blipFill>
          <a:blip r:embed="rId3"/>
          <a:stretch>
            <a:fillRect/>
          </a:stretch>
        </p:blipFill>
        <p:spPr>
          <a:xfrm>
            <a:off x="4654278" y="1340453"/>
            <a:ext cx="4388075" cy="1794633"/>
          </a:xfrm>
          <a:prstGeom prst="rect">
            <a:avLst/>
          </a:prstGeom>
        </p:spPr>
      </p:pic>
      <p:sp>
        <p:nvSpPr>
          <p:cNvPr id="9" name="Google Shape;77;p15"/>
          <p:cNvSpPr txBox="1">
            <a:spLocks noGrp="1"/>
          </p:cNvSpPr>
          <p:nvPr>
            <p:ph type="body" idx="3"/>
          </p:nvPr>
        </p:nvSpPr>
        <p:spPr>
          <a:xfrm>
            <a:off x="4698666" y="4445876"/>
            <a:ext cx="4277167" cy="367862"/>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dirty="0">
                <a:hlinkClick r:id="rId4"/>
              </a:rPr>
              <a:t>https://www.docker.com/resources/what-container/</a:t>
            </a:r>
            <a:endParaRPr lang="en-IN" dirty="0"/>
          </a:p>
          <a:p>
            <a:pPr marL="0" lvl="0" indent="0" algn="ctr">
              <a:spcAft>
                <a:spcPts val="1600"/>
              </a:spcAft>
              <a:buNone/>
            </a:pPr>
            <a:endParaRPr dirty="0"/>
          </a:p>
        </p:txBody>
      </p:sp>
    </p:spTree>
    <p:extLst>
      <p:ext uri="{BB962C8B-B14F-4D97-AF65-F5344CB8AC3E}">
        <p14:creationId xmlns:p14="http://schemas.microsoft.com/office/powerpoint/2010/main" val="884963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Docker</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Docker – Container Lifecycle</a:t>
            </a:r>
            <a:endParaRPr dirty="0"/>
          </a:p>
        </p:txBody>
      </p:sp>
      <p:sp>
        <p:nvSpPr>
          <p:cNvPr id="75" name="Google Shape;75;p15"/>
          <p:cNvSpPr txBox="1">
            <a:spLocks noGrp="1"/>
          </p:cNvSpPr>
          <p:nvPr>
            <p:ph type="body" idx="2"/>
          </p:nvPr>
        </p:nvSpPr>
        <p:spPr>
          <a:xfrm>
            <a:off x="462275" y="2208775"/>
            <a:ext cx="3837000" cy="2563500"/>
          </a:xfrm>
          <a:prstGeom prst="rect">
            <a:avLst/>
          </a:prstGeom>
        </p:spPr>
        <p:txBody>
          <a:bodyPr spcFirstLastPara="1" wrap="square" lIns="91425" tIns="91425" rIns="91425" bIns="91425" anchor="ctr" anchorCtr="0">
            <a:noAutofit/>
          </a:bodyPr>
          <a:lstStyle/>
          <a:p>
            <a:pPr lvl="0"/>
            <a:r>
              <a:rPr lang="en-IN" dirty="0"/>
              <a:t>The following illustration explains the entire lifecycle of a Docker container.</a:t>
            </a:r>
          </a:p>
        </p:txBody>
      </p:sp>
      <p:pic>
        <p:nvPicPr>
          <p:cNvPr id="2" name="Picture 1"/>
          <p:cNvPicPr>
            <a:picLocks noChangeAspect="1"/>
          </p:cNvPicPr>
          <p:nvPr/>
        </p:nvPicPr>
        <p:blipFill>
          <a:blip r:embed="rId3"/>
          <a:stretch>
            <a:fillRect/>
          </a:stretch>
        </p:blipFill>
        <p:spPr>
          <a:xfrm>
            <a:off x="4624552" y="843120"/>
            <a:ext cx="4457014" cy="2832166"/>
          </a:xfrm>
          <a:prstGeom prst="rect">
            <a:avLst/>
          </a:prstGeom>
        </p:spPr>
      </p:pic>
      <p:sp>
        <p:nvSpPr>
          <p:cNvPr id="9"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https://www.tutorialspoint.com/docker/docker_working_with_containers.htm</a:t>
            </a:r>
            <a:endParaRPr dirty="0"/>
          </a:p>
        </p:txBody>
      </p:sp>
    </p:spTree>
    <p:extLst>
      <p:ext uri="{BB962C8B-B14F-4D97-AF65-F5344CB8AC3E}">
        <p14:creationId xmlns:p14="http://schemas.microsoft.com/office/powerpoint/2010/main" val="3689651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discuss:</a:t>
            </a:r>
            <a:endParaRPr/>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dirty="0"/>
              <a:t>Understanding DevOps, tools, DevOps services in Cloud</a:t>
            </a:r>
          </a:p>
          <a:p>
            <a:pPr marL="457200" lvl="0" indent="-342900" algn="l" rtl="0">
              <a:spcBef>
                <a:spcPts val="0"/>
              </a:spcBef>
              <a:spcAft>
                <a:spcPts val="0"/>
              </a:spcAft>
              <a:buSzPts val="1800"/>
              <a:buChar char="●"/>
            </a:pPr>
            <a:r>
              <a:rPr lang="en-IN" dirty="0"/>
              <a:t>AWS Code Commit, Deploy and Pipeline </a:t>
            </a:r>
            <a:endParaRPr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Docker</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Docker – Architecture</a:t>
            </a:r>
            <a:endParaRPr dirty="0"/>
          </a:p>
        </p:txBody>
      </p:sp>
      <p:sp>
        <p:nvSpPr>
          <p:cNvPr id="75" name="Google Shape;75;p15"/>
          <p:cNvSpPr txBox="1">
            <a:spLocks noGrp="1"/>
          </p:cNvSpPr>
          <p:nvPr>
            <p:ph type="body" idx="2"/>
          </p:nvPr>
        </p:nvSpPr>
        <p:spPr>
          <a:xfrm>
            <a:off x="462275" y="2208775"/>
            <a:ext cx="3837000" cy="2563500"/>
          </a:xfrm>
          <a:prstGeom prst="rect">
            <a:avLst/>
          </a:prstGeom>
        </p:spPr>
        <p:txBody>
          <a:bodyPr spcFirstLastPara="1" wrap="square" lIns="91425" tIns="91425" rIns="91425" bIns="91425" anchor="ctr" anchorCtr="0">
            <a:noAutofit/>
          </a:bodyPr>
          <a:lstStyle/>
          <a:p>
            <a:pPr lvl="0"/>
            <a:r>
              <a:rPr lang="en-IN" dirty="0"/>
              <a:t>The server is the physical server</a:t>
            </a:r>
          </a:p>
          <a:p>
            <a:pPr lvl="0"/>
            <a:r>
              <a:rPr lang="en-IN" dirty="0"/>
              <a:t>The Host OS is the base machine such as Linux or Windows.</a:t>
            </a:r>
          </a:p>
          <a:p>
            <a:pPr lvl="0"/>
            <a:r>
              <a:rPr lang="en-IN" dirty="0"/>
              <a:t>Docker engine is used to run the operating system which earlier used to be virtual machines as Docker containers.</a:t>
            </a:r>
          </a:p>
          <a:p>
            <a:pPr lvl="0"/>
            <a:r>
              <a:rPr lang="en-IN" dirty="0"/>
              <a:t>All of the Apps now run as Docker containers.</a:t>
            </a:r>
          </a:p>
        </p:txBody>
      </p:sp>
      <p:sp>
        <p:nvSpPr>
          <p:cNvPr id="77"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https://www.tutorialspoint.com/docker/docker_architecture.htm</a:t>
            </a:r>
            <a:endParaRPr dirty="0"/>
          </a:p>
        </p:txBody>
      </p:sp>
      <p:pic>
        <p:nvPicPr>
          <p:cNvPr id="3" name="Picture 2"/>
          <p:cNvPicPr>
            <a:picLocks noChangeAspect="1"/>
          </p:cNvPicPr>
          <p:nvPr/>
        </p:nvPicPr>
        <p:blipFill>
          <a:blip r:embed="rId3"/>
          <a:stretch>
            <a:fillRect/>
          </a:stretch>
        </p:blipFill>
        <p:spPr>
          <a:xfrm>
            <a:off x="4633538" y="1034200"/>
            <a:ext cx="4436890" cy="2935631"/>
          </a:xfrm>
          <a:prstGeom prst="rect">
            <a:avLst/>
          </a:prstGeom>
        </p:spPr>
      </p:pic>
    </p:spTree>
    <p:extLst>
      <p:ext uri="{BB962C8B-B14F-4D97-AF65-F5344CB8AC3E}">
        <p14:creationId xmlns:p14="http://schemas.microsoft.com/office/powerpoint/2010/main" val="25988023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Kubernetes</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What is it?</a:t>
            </a:r>
            <a:endParaRPr dirty="0"/>
          </a:p>
        </p:txBody>
      </p:sp>
      <p:sp>
        <p:nvSpPr>
          <p:cNvPr id="75" name="Google Shape;75;p15"/>
          <p:cNvSpPr txBox="1">
            <a:spLocks noGrp="1"/>
          </p:cNvSpPr>
          <p:nvPr>
            <p:ph type="body" idx="2"/>
          </p:nvPr>
        </p:nvSpPr>
        <p:spPr>
          <a:xfrm>
            <a:off x="462275" y="2208775"/>
            <a:ext cx="3837000" cy="2563500"/>
          </a:xfrm>
          <a:prstGeom prst="rect">
            <a:avLst/>
          </a:prstGeom>
        </p:spPr>
        <p:txBody>
          <a:bodyPr spcFirstLastPara="1" wrap="square" lIns="91425" tIns="91425" rIns="91425" bIns="91425" anchor="ctr" anchorCtr="0">
            <a:noAutofit/>
          </a:bodyPr>
          <a:lstStyle/>
          <a:p>
            <a:pPr lvl="0"/>
            <a:r>
              <a:rPr lang="en-IN" dirty="0"/>
              <a:t>Kubernetes in an open source container management tool hosted by Cloud Native Computing Foundation (CNCF).</a:t>
            </a:r>
          </a:p>
          <a:p>
            <a:pPr lvl="0"/>
            <a:r>
              <a:rPr lang="en-IN" dirty="0"/>
              <a:t> Kubernetes comes with a capability of automating deployment, scaling of application, and operations of application containers across clusters. </a:t>
            </a:r>
          </a:p>
          <a:p>
            <a:pPr lvl="0"/>
            <a:r>
              <a:rPr lang="en-IN" dirty="0"/>
              <a:t>It is capable of creating container centric infrastructure.</a:t>
            </a:r>
          </a:p>
        </p:txBody>
      </p:sp>
      <p:pic>
        <p:nvPicPr>
          <p:cNvPr id="2" name="Picture 1"/>
          <p:cNvPicPr>
            <a:picLocks noChangeAspect="1"/>
          </p:cNvPicPr>
          <p:nvPr/>
        </p:nvPicPr>
        <p:blipFill>
          <a:blip r:embed="rId3"/>
          <a:stretch>
            <a:fillRect/>
          </a:stretch>
        </p:blipFill>
        <p:spPr>
          <a:xfrm>
            <a:off x="5767550" y="1354900"/>
            <a:ext cx="2286000" cy="1733550"/>
          </a:xfrm>
          <a:prstGeom prst="rect">
            <a:avLst/>
          </a:prstGeom>
        </p:spPr>
      </p:pic>
      <p:sp>
        <p:nvSpPr>
          <p:cNvPr id="8" name="Google Shape;77;p15"/>
          <p:cNvSpPr txBox="1">
            <a:spLocks noGrp="1"/>
          </p:cNvSpPr>
          <p:nvPr>
            <p:ph type="body" idx="3"/>
          </p:nvPr>
        </p:nvSpPr>
        <p:spPr>
          <a:xfrm>
            <a:off x="4698666" y="4445876"/>
            <a:ext cx="4277167" cy="367862"/>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dirty="0">
                <a:hlinkClick r:id="rId4"/>
              </a:rPr>
              <a:t>https://aws.amazon.com/kubernetes/</a:t>
            </a:r>
            <a:endParaRPr lang="en-IN" dirty="0"/>
          </a:p>
          <a:p>
            <a:pPr marL="0" lvl="0" indent="0" algn="ctr">
              <a:spcAft>
                <a:spcPts val="1600"/>
              </a:spcAft>
              <a:buNone/>
            </a:pPr>
            <a:endParaRPr dirty="0"/>
          </a:p>
        </p:txBody>
      </p:sp>
    </p:spTree>
    <p:extLst>
      <p:ext uri="{BB962C8B-B14F-4D97-AF65-F5344CB8AC3E}">
        <p14:creationId xmlns:p14="http://schemas.microsoft.com/office/powerpoint/2010/main" val="33589505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Kubernetes</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Features</a:t>
            </a:r>
            <a:endParaRPr dirty="0"/>
          </a:p>
        </p:txBody>
      </p:sp>
      <p:sp>
        <p:nvSpPr>
          <p:cNvPr id="75" name="Google Shape;75;p15"/>
          <p:cNvSpPr txBox="1">
            <a:spLocks noGrp="1"/>
          </p:cNvSpPr>
          <p:nvPr>
            <p:ph type="body" idx="2"/>
          </p:nvPr>
        </p:nvSpPr>
        <p:spPr>
          <a:xfrm>
            <a:off x="462275" y="2208775"/>
            <a:ext cx="3837000" cy="2563500"/>
          </a:xfrm>
          <a:prstGeom prst="rect">
            <a:avLst/>
          </a:prstGeom>
        </p:spPr>
        <p:txBody>
          <a:bodyPr spcFirstLastPara="1" wrap="square" lIns="91425" tIns="91425" rIns="91425" bIns="91425" anchor="ctr" anchorCtr="0">
            <a:noAutofit/>
          </a:bodyPr>
          <a:lstStyle/>
          <a:p>
            <a:pPr lvl="0"/>
            <a:r>
              <a:rPr lang="en-IN" dirty="0"/>
              <a:t>Continues development, integration and deployment</a:t>
            </a:r>
          </a:p>
          <a:p>
            <a:pPr lvl="0"/>
            <a:r>
              <a:rPr lang="en-IN" dirty="0"/>
              <a:t>Containerized infrastructure</a:t>
            </a:r>
          </a:p>
          <a:p>
            <a:pPr lvl="0"/>
            <a:r>
              <a:rPr lang="en-IN" dirty="0"/>
              <a:t>Application-centric management</a:t>
            </a:r>
          </a:p>
          <a:p>
            <a:pPr lvl="0"/>
            <a:r>
              <a:rPr lang="en-IN" dirty="0"/>
              <a:t>Auto-scalable infrastructure</a:t>
            </a:r>
          </a:p>
          <a:p>
            <a:pPr marL="139700" lvl="0" indent="0">
              <a:buNone/>
            </a:pPr>
            <a:endParaRPr lang="en-IN" dirty="0"/>
          </a:p>
        </p:txBody>
      </p:sp>
      <p:pic>
        <p:nvPicPr>
          <p:cNvPr id="7" name="Picture 6"/>
          <p:cNvPicPr>
            <a:picLocks noChangeAspect="1"/>
          </p:cNvPicPr>
          <p:nvPr/>
        </p:nvPicPr>
        <p:blipFill>
          <a:blip r:embed="rId3"/>
          <a:stretch>
            <a:fillRect/>
          </a:stretch>
        </p:blipFill>
        <p:spPr>
          <a:xfrm>
            <a:off x="5767550" y="1354900"/>
            <a:ext cx="2286000" cy="1733550"/>
          </a:xfrm>
          <a:prstGeom prst="rect">
            <a:avLst/>
          </a:prstGeom>
        </p:spPr>
      </p:pic>
      <p:sp>
        <p:nvSpPr>
          <p:cNvPr id="8" name="Google Shape;77;p15"/>
          <p:cNvSpPr txBox="1">
            <a:spLocks noGrp="1"/>
          </p:cNvSpPr>
          <p:nvPr>
            <p:ph type="body" idx="3"/>
          </p:nvPr>
        </p:nvSpPr>
        <p:spPr>
          <a:xfrm>
            <a:off x="4698666" y="4445876"/>
            <a:ext cx="4277167" cy="367862"/>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dirty="0">
                <a:hlinkClick r:id="rId4"/>
              </a:rPr>
              <a:t>https://aws.amazon.com/kubernetes/</a:t>
            </a:r>
            <a:endParaRPr lang="en-IN" dirty="0"/>
          </a:p>
          <a:p>
            <a:pPr marL="0" lvl="0" indent="0" algn="ctr">
              <a:spcAft>
                <a:spcPts val="1600"/>
              </a:spcAft>
              <a:buNone/>
            </a:pPr>
            <a:endParaRPr dirty="0"/>
          </a:p>
        </p:txBody>
      </p:sp>
    </p:spTree>
    <p:extLst>
      <p:ext uri="{BB962C8B-B14F-4D97-AF65-F5344CB8AC3E}">
        <p14:creationId xmlns:p14="http://schemas.microsoft.com/office/powerpoint/2010/main" val="215848194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Kubernetes</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Features</a:t>
            </a:r>
            <a:endParaRPr dirty="0"/>
          </a:p>
        </p:txBody>
      </p:sp>
      <p:sp>
        <p:nvSpPr>
          <p:cNvPr id="75" name="Google Shape;75;p15"/>
          <p:cNvSpPr txBox="1">
            <a:spLocks noGrp="1"/>
          </p:cNvSpPr>
          <p:nvPr>
            <p:ph type="body" idx="2"/>
          </p:nvPr>
        </p:nvSpPr>
        <p:spPr>
          <a:xfrm>
            <a:off x="462275" y="2208775"/>
            <a:ext cx="3837000" cy="2563500"/>
          </a:xfrm>
          <a:prstGeom prst="rect">
            <a:avLst/>
          </a:prstGeom>
        </p:spPr>
        <p:txBody>
          <a:bodyPr spcFirstLastPara="1" wrap="square" lIns="91425" tIns="91425" rIns="91425" bIns="91425" anchor="ctr" anchorCtr="0">
            <a:noAutofit/>
          </a:bodyPr>
          <a:lstStyle/>
          <a:p>
            <a:pPr lvl="0"/>
            <a:r>
              <a:rPr lang="en-IN" dirty="0"/>
              <a:t>Environment consistency across development testing and production</a:t>
            </a:r>
          </a:p>
          <a:p>
            <a:pPr lvl="0"/>
            <a:r>
              <a:rPr lang="en-IN" dirty="0"/>
              <a:t>Loosely coupled infrastructure, where each component can act as a separate unit</a:t>
            </a:r>
          </a:p>
          <a:p>
            <a:pPr lvl="0"/>
            <a:r>
              <a:rPr lang="en-IN" dirty="0"/>
              <a:t>Higher density of resource utilization</a:t>
            </a:r>
          </a:p>
          <a:p>
            <a:pPr lvl="0"/>
            <a:r>
              <a:rPr lang="en-IN" dirty="0"/>
              <a:t>Predictable infrastructure which is going to be created</a:t>
            </a:r>
          </a:p>
          <a:p>
            <a:pPr lvl="0"/>
            <a:endParaRPr lang="en-IN" dirty="0"/>
          </a:p>
        </p:txBody>
      </p:sp>
      <p:pic>
        <p:nvPicPr>
          <p:cNvPr id="7" name="Picture 6"/>
          <p:cNvPicPr>
            <a:picLocks noChangeAspect="1"/>
          </p:cNvPicPr>
          <p:nvPr/>
        </p:nvPicPr>
        <p:blipFill>
          <a:blip r:embed="rId3"/>
          <a:stretch>
            <a:fillRect/>
          </a:stretch>
        </p:blipFill>
        <p:spPr>
          <a:xfrm>
            <a:off x="5767550" y="1354900"/>
            <a:ext cx="2286000" cy="1733550"/>
          </a:xfrm>
          <a:prstGeom prst="rect">
            <a:avLst/>
          </a:prstGeom>
        </p:spPr>
      </p:pic>
      <p:sp>
        <p:nvSpPr>
          <p:cNvPr id="8" name="Google Shape;77;p15"/>
          <p:cNvSpPr txBox="1">
            <a:spLocks noGrp="1"/>
          </p:cNvSpPr>
          <p:nvPr>
            <p:ph type="body" idx="3"/>
          </p:nvPr>
        </p:nvSpPr>
        <p:spPr>
          <a:xfrm>
            <a:off x="4698666" y="4445876"/>
            <a:ext cx="4277167" cy="367862"/>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dirty="0">
                <a:hlinkClick r:id="rId4"/>
              </a:rPr>
              <a:t>https://aws.amazon.com/kubernetes/</a:t>
            </a:r>
            <a:endParaRPr lang="en-IN" dirty="0"/>
          </a:p>
          <a:p>
            <a:pPr marL="0" lvl="0" indent="0" algn="ctr">
              <a:spcAft>
                <a:spcPts val="1600"/>
              </a:spcAft>
              <a:buNone/>
            </a:pPr>
            <a:endParaRPr dirty="0"/>
          </a:p>
        </p:txBody>
      </p:sp>
    </p:spTree>
    <p:extLst>
      <p:ext uri="{BB962C8B-B14F-4D97-AF65-F5344CB8AC3E}">
        <p14:creationId xmlns:p14="http://schemas.microsoft.com/office/powerpoint/2010/main" val="314039515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Kubernetes - Architecture</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Kubernetes - Cluster Architecture</a:t>
            </a:r>
            <a:endParaRPr dirty="0"/>
          </a:p>
        </p:txBody>
      </p:sp>
      <p:sp>
        <p:nvSpPr>
          <p:cNvPr id="75" name="Google Shape;75;p15"/>
          <p:cNvSpPr txBox="1">
            <a:spLocks noGrp="1"/>
          </p:cNvSpPr>
          <p:nvPr>
            <p:ph type="body" idx="2"/>
          </p:nvPr>
        </p:nvSpPr>
        <p:spPr>
          <a:xfrm>
            <a:off x="462275" y="2208775"/>
            <a:ext cx="3837000" cy="2563500"/>
          </a:xfrm>
          <a:prstGeom prst="rect">
            <a:avLst/>
          </a:prstGeom>
        </p:spPr>
        <p:txBody>
          <a:bodyPr spcFirstLastPara="1" wrap="square" lIns="91425" tIns="91425" rIns="91425" bIns="91425" anchor="ctr" anchorCtr="0">
            <a:noAutofit/>
          </a:bodyPr>
          <a:lstStyle/>
          <a:p>
            <a:pPr lvl="0"/>
            <a:r>
              <a:rPr lang="en-IN" dirty="0"/>
              <a:t>As seen in the following diagram, Kubernetes follows client-server architecture. Wherein, we have master installed on one machine and the node on separate Linux machines.</a:t>
            </a:r>
          </a:p>
        </p:txBody>
      </p:sp>
      <p:sp>
        <p:nvSpPr>
          <p:cNvPr id="77"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u="sng" dirty="0">
                <a:hlinkClick r:id="rId3"/>
              </a:rPr>
              <a:t>https://www.tutorialspoint.com/kubernetes/kubernetes_architecture.htm</a:t>
            </a:r>
            <a:endParaRPr dirty="0"/>
          </a:p>
        </p:txBody>
      </p:sp>
      <p:pic>
        <p:nvPicPr>
          <p:cNvPr id="2" name="Picture 1"/>
          <p:cNvPicPr>
            <a:picLocks noChangeAspect="1"/>
          </p:cNvPicPr>
          <p:nvPr/>
        </p:nvPicPr>
        <p:blipFill>
          <a:blip r:embed="rId4"/>
          <a:stretch>
            <a:fillRect/>
          </a:stretch>
        </p:blipFill>
        <p:spPr>
          <a:xfrm>
            <a:off x="4614041" y="1115355"/>
            <a:ext cx="4487321" cy="2226935"/>
          </a:xfrm>
          <a:prstGeom prst="rect">
            <a:avLst/>
          </a:prstGeom>
        </p:spPr>
      </p:pic>
    </p:spTree>
    <p:extLst>
      <p:ext uri="{BB962C8B-B14F-4D97-AF65-F5344CB8AC3E}">
        <p14:creationId xmlns:p14="http://schemas.microsoft.com/office/powerpoint/2010/main" val="25682676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Kubernetes - Architecture</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Kubernetes - Master Machine Components</a:t>
            </a:r>
            <a:endParaRPr dirty="0"/>
          </a:p>
        </p:txBody>
      </p:sp>
      <p:sp>
        <p:nvSpPr>
          <p:cNvPr id="75" name="Google Shape;75;p15"/>
          <p:cNvSpPr txBox="1">
            <a:spLocks noGrp="1"/>
          </p:cNvSpPr>
          <p:nvPr>
            <p:ph type="body" idx="2"/>
          </p:nvPr>
        </p:nvSpPr>
        <p:spPr>
          <a:xfrm>
            <a:off x="462275" y="2208775"/>
            <a:ext cx="3837000" cy="2563500"/>
          </a:xfrm>
          <a:prstGeom prst="rect">
            <a:avLst/>
          </a:prstGeom>
        </p:spPr>
        <p:txBody>
          <a:bodyPr spcFirstLastPara="1" wrap="square" lIns="91425" tIns="91425" rIns="91425" bIns="91425" anchor="ctr" anchorCtr="0">
            <a:noAutofit/>
          </a:bodyPr>
          <a:lstStyle/>
          <a:p>
            <a:pPr lvl="0"/>
            <a:r>
              <a:rPr lang="en-IN" dirty="0" err="1"/>
              <a:t>etcd</a:t>
            </a:r>
            <a:endParaRPr lang="en-IN" dirty="0"/>
          </a:p>
          <a:p>
            <a:pPr lvl="0"/>
            <a:r>
              <a:rPr lang="en-IN" dirty="0"/>
              <a:t>API Server</a:t>
            </a:r>
          </a:p>
          <a:p>
            <a:pPr lvl="0"/>
            <a:r>
              <a:rPr lang="en-IN" dirty="0"/>
              <a:t>Controller Manager</a:t>
            </a:r>
          </a:p>
          <a:p>
            <a:pPr lvl="0"/>
            <a:r>
              <a:rPr lang="en-IN" dirty="0"/>
              <a:t>Scheduler</a:t>
            </a:r>
          </a:p>
        </p:txBody>
      </p:sp>
      <p:pic>
        <p:nvPicPr>
          <p:cNvPr id="2" name="Picture 1"/>
          <p:cNvPicPr>
            <a:picLocks noChangeAspect="1"/>
          </p:cNvPicPr>
          <p:nvPr/>
        </p:nvPicPr>
        <p:blipFill>
          <a:blip r:embed="rId3"/>
          <a:stretch>
            <a:fillRect/>
          </a:stretch>
        </p:blipFill>
        <p:spPr>
          <a:xfrm>
            <a:off x="4690758" y="1168381"/>
            <a:ext cx="4453242" cy="2080788"/>
          </a:xfrm>
          <a:prstGeom prst="rect">
            <a:avLst/>
          </a:prstGeom>
        </p:spPr>
      </p:pic>
      <p:sp>
        <p:nvSpPr>
          <p:cNvPr id="8"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u="sng" dirty="0">
                <a:hlinkClick r:id="rId4"/>
              </a:rPr>
              <a:t>https://kubernetes.io/docs/concepts/overview/components/</a:t>
            </a:r>
            <a:endParaRPr lang="en-IN" u="sng" dirty="0"/>
          </a:p>
          <a:p>
            <a:pPr marL="0" lvl="0" indent="0" algn="ctr">
              <a:spcAft>
                <a:spcPts val="1600"/>
              </a:spcAft>
              <a:buNone/>
            </a:pPr>
            <a:endParaRPr dirty="0"/>
          </a:p>
        </p:txBody>
      </p:sp>
    </p:spTree>
    <p:extLst>
      <p:ext uri="{BB962C8B-B14F-4D97-AF65-F5344CB8AC3E}">
        <p14:creationId xmlns:p14="http://schemas.microsoft.com/office/powerpoint/2010/main" val="33122750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Kubernetes - Architecture</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Kubernetes - Node Components</a:t>
            </a:r>
            <a:endParaRPr dirty="0"/>
          </a:p>
        </p:txBody>
      </p:sp>
      <p:sp>
        <p:nvSpPr>
          <p:cNvPr id="75" name="Google Shape;75;p15"/>
          <p:cNvSpPr txBox="1">
            <a:spLocks noGrp="1"/>
          </p:cNvSpPr>
          <p:nvPr>
            <p:ph type="body" idx="2"/>
          </p:nvPr>
        </p:nvSpPr>
        <p:spPr>
          <a:xfrm>
            <a:off x="462275" y="2208775"/>
            <a:ext cx="3837000" cy="2563500"/>
          </a:xfrm>
          <a:prstGeom prst="rect">
            <a:avLst/>
          </a:prstGeom>
        </p:spPr>
        <p:txBody>
          <a:bodyPr spcFirstLastPara="1" wrap="square" lIns="91425" tIns="91425" rIns="91425" bIns="91425" anchor="ctr" anchorCtr="0">
            <a:noAutofit/>
          </a:bodyPr>
          <a:lstStyle/>
          <a:p>
            <a:pPr lvl="0"/>
            <a:r>
              <a:rPr lang="en-IN" dirty="0"/>
              <a:t>Docker</a:t>
            </a:r>
          </a:p>
          <a:p>
            <a:pPr lvl="0"/>
            <a:r>
              <a:rPr lang="en-IN" dirty="0" err="1"/>
              <a:t>Kubelet</a:t>
            </a:r>
            <a:r>
              <a:rPr lang="en-IN" dirty="0"/>
              <a:t> Service</a:t>
            </a:r>
          </a:p>
          <a:p>
            <a:pPr lvl="0"/>
            <a:r>
              <a:rPr lang="en-IN" dirty="0"/>
              <a:t>Kubernetes Proxy Service</a:t>
            </a:r>
          </a:p>
        </p:txBody>
      </p:sp>
      <p:pic>
        <p:nvPicPr>
          <p:cNvPr id="7" name="Picture 6"/>
          <p:cNvPicPr>
            <a:picLocks noChangeAspect="1"/>
          </p:cNvPicPr>
          <p:nvPr/>
        </p:nvPicPr>
        <p:blipFill>
          <a:blip r:embed="rId3"/>
          <a:stretch>
            <a:fillRect/>
          </a:stretch>
        </p:blipFill>
        <p:spPr>
          <a:xfrm>
            <a:off x="4690758" y="1168381"/>
            <a:ext cx="4453242" cy="2080788"/>
          </a:xfrm>
          <a:prstGeom prst="rect">
            <a:avLst/>
          </a:prstGeom>
        </p:spPr>
      </p:pic>
      <p:sp>
        <p:nvSpPr>
          <p:cNvPr id="8"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u="sng" dirty="0">
                <a:hlinkClick r:id="rId4"/>
              </a:rPr>
              <a:t>https://kubernetes.io/docs/concepts/overview/components/</a:t>
            </a:r>
            <a:endParaRPr lang="en-IN" u="sng" dirty="0"/>
          </a:p>
          <a:p>
            <a:pPr marL="0" lvl="0" indent="0" algn="ctr">
              <a:spcAft>
                <a:spcPts val="1600"/>
              </a:spcAft>
              <a:buNone/>
            </a:pPr>
            <a:endParaRPr dirty="0"/>
          </a:p>
        </p:txBody>
      </p:sp>
    </p:spTree>
    <p:extLst>
      <p:ext uri="{BB962C8B-B14F-4D97-AF65-F5344CB8AC3E}">
        <p14:creationId xmlns:p14="http://schemas.microsoft.com/office/powerpoint/2010/main" val="233920559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Kubernetes - Architecture</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Kubernetes - Master and Node Structure</a:t>
            </a:r>
            <a:endParaRPr dirty="0"/>
          </a:p>
        </p:txBody>
      </p:sp>
      <p:sp>
        <p:nvSpPr>
          <p:cNvPr id="75" name="Google Shape;75;p15"/>
          <p:cNvSpPr txBox="1">
            <a:spLocks noGrp="1"/>
          </p:cNvSpPr>
          <p:nvPr>
            <p:ph type="body" idx="2"/>
          </p:nvPr>
        </p:nvSpPr>
        <p:spPr>
          <a:xfrm>
            <a:off x="462275" y="2208775"/>
            <a:ext cx="3837000" cy="2563500"/>
          </a:xfrm>
          <a:prstGeom prst="rect">
            <a:avLst/>
          </a:prstGeom>
        </p:spPr>
        <p:txBody>
          <a:bodyPr spcFirstLastPara="1" wrap="square" lIns="91425" tIns="91425" rIns="91425" bIns="91425" anchor="ctr" anchorCtr="0">
            <a:noAutofit/>
          </a:bodyPr>
          <a:lstStyle/>
          <a:p>
            <a:pPr lvl="0"/>
            <a:r>
              <a:rPr lang="en-IN" dirty="0"/>
              <a:t>The following illustrations show the structure of Kubernetes Master and Node.</a:t>
            </a:r>
          </a:p>
        </p:txBody>
      </p:sp>
      <p:sp>
        <p:nvSpPr>
          <p:cNvPr id="77"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u="sng" dirty="0">
                <a:hlinkClick r:id="rId3"/>
              </a:rPr>
              <a:t>https://www.tutorialspoint.com/kubernetes/kubernetes_architecture.htm</a:t>
            </a:r>
            <a:endParaRPr dirty="0"/>
          </a:p>
        </p:txBody>
      </p:sp>
      <p:pic>
        <p:nvPicPr>
          <p:cNvPr id="2" name="Picture 1"/>
          <p:cNvPicPr>
            <a:picLocks noChangeAspect="1"/>
          </p:cNvPicPr>
          <p:nvPr/>
        </p:nvPicPr>
        <p:blipFill>
          <a:blip r:embed="rId4"/>
          <a:stretch>
            <a:fillRect/>
          </a:stretch>
        </p:blipFill>
        <p:spPr>
          <a:xfrm>
            <a:off x="5328632" y="713500"/>
            <a:ext cx="3016582" cy="3731705"/>
          </a:xfrm>
          <a:prstGeom prst="rect">
            <a:avLst/>
          </a:prstGeom>
        </p:spPr>
      </p:pic>
    </p:spTree>
    <p:extLst>
      <p:ext uri="{BB962C8B-B14F-4D97-AF65-F5344CB8AC3E}">
        <p14:creationId xmlns:p14="http://schemas.microsoft.com/office/powerpoint/2010/main" val="21404022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Services in cloud supporting container applications</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IBM Cloud Kubernetes Service</a:t>
            </a:r>
            <a:endParaRPr dirty="0"/>
          </a:p>
        </p:txBody>
      </p:sp>
      <p:sp>
        <p:nvSpPr>
          <p:cNvPr id="75" name="Google Shape;75;p15"/>
          <p:cNvSpPr txBox="1">
            <a:spLocks noGrp="1"/>
          </p:cNvSpPr>
          <p:nvPr>
            <p:ph type="body" idx="2"/>
          </p:nvPr>
        </p:nvSpPr>
        <p:spPr>
          <a:xfrm>
            <a:off x="462275" y="2208775"/>
            <a:ext cx="3837000" cy="2563500"/>
          </a:xfrm>
          <a:prstGeom prst="rect">
            <a:avLst/>
          </a:prstGeom>
        </p:spPr>
        <p:txBody>
          <a:bodyPr spcFirstLastPara="1" wrap="square" lIns="91425" tIns="91425" rIns="91425" bIns="91425" anchor="ctr" anchorCtr="0">
            <a:noAutofit/>
          </a:bodyPr>
          <a:lstStyle/>
          <a:p>
            <a:pPr lvl="0"/>
            <a:r>
              <a:rPr lang="en-IN" dirty="0"/>
              <a:t>We can create our own Kubernetes cluster to deploy and manage containerized apps on IBM Cloud. </a:t>
            </a:r>
          </a:p>
          <a:p>
            <a:pPr lvl="0"/>
            <a:r>
              <a:rPr lang="en-IN" dirty="0"/>
              <a:t>The containerized apps are hosted on IBM Cloud infrastructure compute hosts that are called worker nodes.</a:t>
            </a:r>
          </a:p>
        </p:txBody>
      </p:sp>
      <p:pic>
        <p:nvPicPr>
          <p:cNvPr id="2" name="Picture 1"/>
          <p:cNvPicPr>
            <a:picLocks noChangeAspect="1"/>
          </p:cNvPicPr>
          <p:nvPr/>
        </p:nvPicPr>
        <p:blipFill>
          <a:blip r:embed="rId3"/>
          <a:stretch>
            <a:fillRect/>
          </a:stretch>
        </p:blipFill>
        <p:spPr>
          <a:xfrm>
            <a:off x="4670430" y="1145627"/>
            <a:ext cx="4371330" cy="2480442"/>
          </a:xfrm>
          <a:prstGeom prst="rect">
            <a:avLst/>
          </a:prstGeom>
        </p:spPr>
      </p:pic>
      <p:sp>
        <p:nvSpPr>
          <p:cNvPr id="8"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u="sng" dirty="0">
                <a:hlinkClick r:id="rId4"/>
              </a:rPr>
              <a:t>https://www.ibm.com/cloud/kubernetes-service</a:t>
            </a:r>
            <a:endParaRPr lang="en-IN" u="sng" dirty="0"/>
          </a:p>
          <a:p>
            <a:pPr marL="0" lvl="0" indent="0" algn="ctr">
              <a:spcAft>
                <a:spcPts val="1600"/>
              </a:spcAft>
              <a:buNone/>
            </a:pPr>
            <a:endParaRPr dirty="0"/>
          </a:p>
        </p:txBody>
      </p:sp>
    </p:spTree>
    <p:extLst>
      <p:ext uri="{BB962C8B-B14F-4D97-AF65-F5344CB8AC3E}">
        <p14:creationId xmlns:p14="http://schemas.microsoft.com/office/powerpoint/2010/main" val="29042266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Services in cloud supporting container applications</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Why should I use IBM Cloud Kubernetes Service?</a:t>
            </a:r>
            <a:endParaRPr dirty="0"/>
          </a:p>
        </p:txBody>
      </p:sp>
      <p:sp>
        <p:nvSpPr>
          <p:cNvPr id="75" name="Google Shape;75;p15"/>
          <p:cNvSpPr txBox="1">
            <a:spLocks noGrp="1"/>
          </p:cNvSpPr>
          <p:nvPr>
            <p:ph type="body" idx="2"/>
          </p:nvPr>
        </p:nvSpPr>
        <p:spPr>
          <a:xfrm>
            <a:off x="462275" y="2208775"/>
            <a:ext cx="3837000" cy="2563500"/>
          </a:xfrm>
          <a:prstGeom prst="rect">
            <a:avLst/>
          </a:prstGeom>
        </p:spPr>
        <p:txBody>
          <a:bodyPr spcFirstLastPara="1" wrap="square" lIns="91425" tIns="91425" rIns="91425" bIns="91425" anchor="ctr" anchorCtr="0">
            <a:noAutofit/>
          </a:bodyPr>
          <a:lstStyle/>
          <a:p>
            <a:pPr lvl="0"/>
            <a:r>
              <a:rPr lang="en-IN" dirty="0"/>
              <a:t>It is a managed Kubernetes offering that delivers powerful tools, an intuitive user experience, and built-in security for rapid delivery of apps that you can bind to cloud services that are related to IBM Watson™, AI, </a:t>
            </a:r>
            <a:r>
              <a:rPr lang="en-IN" dirty="0" err="1"/>
              <a:t>IoT</a:t>
            </a:r>
            <a:r>
              <a:rPr lang="en-IN" dirty="0"/>
              <a:t>, DevOps, security, and data analytics. </a:t>
            </a:r>
          </a:p>
        </p:txBody>
      </p:sp>
      <p:pic>
        <p:nvPicPr>
          <p:cNvPr id="7" name="Picture 6"/>
          <p:cNvPicPr>
            <a:picLocks noChangeAspect="1"/>
          </p:cNvPicPr>
          <p:nvPr/>
        </p:nvPicPr>
        <p:blipFill>
          <a:blip r:embed="rId3"/>
          <a:stretch>
            <a:fillRect/>
          </a:stretch>
        </p:blipFill>
        <p:spPr>
          <a:xfrm>
            <a:off x="4670430" y="1145627"/>
            <a:ext cx="4371330" cy="2480442"/>
          </a:xfrm>
          <a:prstGeom prst="rect">
            <a:avLst/>
          </a:prstGeom>
        </p:spPr>
      </p:pic>
      <p:sp>
        <p:nvSpPr>
          <p:cNvPr id="8"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u="sng" dirty="0">
                <a:hlinkClick r:id="rId4"/>
              </a:rPr>
              <a:t>https://www.ibm.com/cloud/kubernetes-service</a:t>
            </a:r>
            <a:endParaRPr lang="en-IN" u="sng" dirty="0"/>
          </a:p>
          <a:p>
            <a:pPr marL="0" lvl="0" indent="0" algn="ctr">
              <a:spcAft>
                <a:spcPts val="1600"/>
              </a:spcAft>
              <a:buNone/>
            </a:pPr>
            <a:endParaRPr dirty="0"/>
          </a:p>
        </p:txBody>
      </p:sp>
    </p:spTree>
    <p:extLst>
      <p:ext uri="{BB962C8B-B14F-4D97-AF65-F5344CB8AC3E}">
        <p14:creationId xmlns:p14="http://schemas.microsoft.com/office/powerpoint/2010/main" val="2176686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594911"/>
            <a:ext cx="4045200" cy="9724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Understanding DevOps, tools, DevOps services in Cloud</a:t>
            </a:r>
            <a:endParaRPr dirty="0"/>
          </a:p>
        </p:txBody>
      </p:sp>
      <p:sp>
        <p:nvSpPr>
          <p:cNvPr id="74" name="Google Shape;74;p15"/>
          <p:cNvSpPr txBox="1">
            <a:spLocks noGrp="1"/>
          </p:cNvSpPr>
          <p:nvPr>
            <p:ph type="subTitle" idx="1"/>
          </p:nvPr>
        </p:nvSpPr>
        <p:spPr>
          <a:xfrm>
            <a:off x="254075" y="1721611"/>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DevOps</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IN" dirty="0"/>
              <a:t>DevOps lifecycle is defined as a combination of different phases of continuous software development, integration, testing, deployment, and monitoring.</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https://aws.amazon.com/devops/what-is-devops/</a:t>
            </a:r>
            <a:endParaRPr lang="en-IN" dirty="0"/>
          </a:p>
          <a:p>
            <a:pPr marL="0" lvl="0" indent="0" algn="l" rtl="0">
              <a:spcBef>
                <a:spcPts val="0"/>
              </a:spcBef>
              <a:spcAft>
                <a:spcPts val="1600"/>
              </a:spcAft>
              <a:buNone/>
            </a:pPr>
            <a:endParaRPr dirty="0"/>
          </a:p>
        </p:txBody>
      </p:sp>
      <p:pic>
        <p:nvPicPr>
          <p:cNvPr id="9" name="Picture 2">
            <a:extLst>
              <a:ext uri="{FF2B5EF4-FFF2-40B4-BE49-F238E27FC236}">
                <a16:creationId xmlns:a16="http://schemas.microsoft.com/office/drawing/2014/main" id="{8FB16FEB-6A7E-4665-8B9E-6807A532CD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871981"/>
            <a:ext cx="4572000" cy="20748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Services in cloud supporting container applications</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Red Hat </a:t>
            </a:r>
            <a:r>
              <a:rPr lang="en-IN" dirty="0" err="1"/>
              <a:t>Openshift</a:t>
            </a:r>
            <a:r>
              <a:rPr lang="en-IN" dirty="0"/>
              <a:t> service on IBM Cloud</a:t>
            </a:r>
            <a:endParaRPr dirty="0"/>
          </a:p>
        </p:txBody>
      </p:sp>
      <p:sp>
        <p:nvSpPr>
          <p:cNvPr id="75" name="Google Shape;75;p15"/>
          <p:cNvSpPr txBox="1">
            <a:spLocks noGrp="1"/>
          </p:cNvSpPr>
          <p:nvPr>
            <p:ph type="body" idx="2"/>
          </p:nvPr>
        </p:nvSpPr>
        <p:spPr>
          <a:xfrm>
            <a:off x="462275" y="2208775"/>
            <a:ext cx="3837000" cy="2563500"/>
          </a:xfrm>
          <a:prstGeom prst="rect">
            <a:avLst/>
          </a:prstGeom>
        </p:spPr>
        <p:txBody>
          <a:bodyPr spcFirstLastPara="1" wrap="square" lIns="91425" tIns="91425" rIns="91425" bIns="91425" anchor="ctr" anchorCtr="0">
            <a:noAutofit/>
          </a:bodyPr>
          <a:lstStyle/>
          <a:p>
            <a:pPr lvl="0"/>
            <a:r>
              <a:rPr lang="en-IN" dirty="0" err="1"/>
              <a:t>OpenShift</a:t>
            </a:r>
            <a:r>
              <a:rPr lang="en-IN" dirty="0"/>
              <a:t> Container Platform is a private platform-as-a-service (PaaS) for enterprises that run </a:t>
            </a:r>
            <a:r>
              <a:rPr lang="en-IN" dirty="0" err="1"/>
              <a:t>OpenShift</a:t>
            </a:r>
            <a:r>
              <a:rPr lang="en-IN" dirty="0"/>
              <a:t> on public cloud or on-premises infrastructure. </a:t>
            </a:r>
          </a:p>
        </p:txBody>
      </p:sp>
      <p:pic>
        <p:nvPicPr>
          <p:cNvPr id="2" name="Picture 1"/>
          <p:cNvPicPr>
            <a:picLocks noChangeAspect="1"/>
          </p:cNvPicPr>
          <p:nvPr/>
        </p:nvPicPr>
        <p:blipFill>
          <a:blip r:embed="rId3"/>
          <a:stretch>
            <a:fillRect/>
          </a:stretch>
        </p:blipFill>
        <p:spPr>
          <a:xfrm>
            <a:off x="4667961" y="882870"/>
            <a:ext cx="4383497" cy="2490951"/>
          </a:xfrm>
          <a:prstGeom prst="rect">
            <a:avLst/>
          </a:prstGeom>
        </p:spPr>
      </p:pic>
      <p:sp>
        <p:nvSpPr>
          <p:cNvPr id="8"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u="sng" dirty="0">
                <a:hlinkClick r:id="rId4"/>
              </a:rPr>
              <a:t>https://www.ibm.com/cloud/openshift</a:t>
            </a:r>
            <a:endParaRPr lang="en-IN" u="sng" dirty="0"/>
          </a:p>
          <a:p>
            <a:pPr marL="0" lvl="0" indent="0" algn="ctr">
              <a:spcAft>
                <a:spcPts val="1600"/>
              </a:spcAft>
              <a:buNone/>
            </a:pPr>
            <a:endParaRPr dirty="0"/>
          </a:p>
        </p:txBody>
      </p:sp>
    </p:spTree>
    <p:extLst>
      <p:ext uri="{BB962C8B-B14F-4D97-AF65-F5344CB8AC3E}">
        <p14:creationId xmlns:p14="http://schemas.microsoft.com/office/powerpoint/2010/main" val="41855839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Services in cloud supporting container applications</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Amazon ECS on AWS Cloud</a:t>
            </a:r>
            <a:endParaRPr dirty="0"/>
          </a:p>
        </p:txBody>
      </p:sp>
      <p:sp>
        <p:nvSpPr>
          <p:cNvPr id="75" name="Google Shape;75;p15"/>
          <p:cNvSpPr txBox="1">
            <a:spLocks noGrp="1"/>
          </p:cNvSpPr>
          <p:nvPr>
            <p:ph type="body" idx="2"/>
          </p:nvPr>
        </p:nvSpPr>
        <p:spPr>
          <a:xfrm>
            <a:off x="462275" y="2208775"/>
            <a:ext cx="3837000" cy="2563500"/>
          </a:xfrm>
          <a:prstGeom prst="rect">
            <a:avLst/>
          </a:prstGeom>
        </p:spPr>
        <p:txBody>
          <a:bodyPr spcFirstLastPara="1" wrap="square" lIns="91425" tIns="91425" rIns="91425" bIns="91425" anchor="ctr" anchorCtr="0">
            <a:noAutofit/>
          </a:bodyPr>
          <a:lstStyle/>
          <a:p>
            <a:pPr lvl="0"/>
            <a:r>
              <a:rPr lang="en-IN" dirty="0"/>
              <a:t>Amazon ECS is a fully managed container orchestration service that helps you easily deploy, manage, and scale containerized applications.    </a:t>
            </a:r>
          </a:p>
        </p:txBody>
      </p:sp>
      <p:pic>
        <p:nvPicPr>
          <p:cNvPr id="2" name="Picture 1"/>
          <p:cNvPicPr>
            <a:picLocks noChangeAspect="1"/>
          </p:cNvPicPr>
          <p:nvPr/>
        </p:nvPicPr>
        <p:blipFill>
          <a:blip r:embed="rId3"/>
          <a:stretch>
            <a:fillRect/>
          </a:stretch>
        </p:blipFill>
        <p:spPr>
          <a:xfrm>
            <a:off x="4637045" y="1123354"/>
            <a:ext cx="4506955" cy="2090550"/>
          </a:xfrm>
          <a:prstGeom prst="rect">
            <a:avLst/>
          </a:prstGeom>
        </p:spPr>
      </p:pic>
      <p:sp>
        <p:nvSpPr>
          <p:cNvPr id="8"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u="sng" dirty="0">
                <a:hlinkClick r:id="rId4"/>
              </a:rPr>
              <a:t>https://aws.amazon.com/ecs</a:t>
            </a:r>
            <a:endParaRPr lang="en-IN" u="sng" dirty="0"/>
          </a:p>
          <a:p>
            <a:pPr marL="0" lvl="0" indent="0" algn="ctr">
              <a:spcAft>
                <a:spcPts val="1600"/>
              </a:spcAft>
              <a:buNone/>
            </a:pPr>
            <a:endParaRPr dirty="0"/>
          </a:p>
        </p:txBody>
      </p:sp>
    </p:spTree>
    <p:extLst>
      <p:ext uri="{BB962C8B-B14F-4D97-AF65-F5344CB8AC3E}">
        <p14:creationId xmlns:p14="http://schemas.microsoft.com/office/powerpoint/2010/main" val="293476325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Hybrid Application scenarios</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Safe </a:t>
            </a:r>
            <a:r>
              <a:rPr lang="en-IN" dirty="0" err="1"/>
              <a:t>harbor</a:t>
            </a:r>
            <a:r>
              <a:rPr lang="en-IN" dirty="0"/>
              <a:t>: private environment as gateway to the cloud world</a:t>
            </a:r>
            <a:endParaRPr dirty="0"/>
          </a:p>
        </p:txBody>
      </p:sp>
      <p:sp>
        <p:nvSpPr>
          <p:cNvPr id="75" name="Google Shape;75;p15"/>
          <p:cNvSpPr txBox="1">
            <a:spLocks noGrp="1"/>
          </p:cNvSpPr>
          <p:nvPr>
            <p:ph type="body" idx="2"/>
          </p:nvPr>
        </p:nvSpPr>
        <p:spPr>
          <a:xfrm>
            <a:off x="462275" y="2208775"/>
            <a:ext cx="3837000" cy="2563500"/>
          </a:xfrm>
          <a:prstGeom prst="rect">
            <a:avLst/>
          </a:prstGeom>
        </p:spPr>
        <p:txBody>
          <a:bodyPr spcFirstLastPara="1" wrap="square" lIns="91425" tIns="91425" rIns="91425" bIns="91425" anchor="ctr" anchorCtr="0">
            <a:noAutofit/>
          </a:bodyPr>
          <a:lstStyle/>
          <a:p>
            <a:pPr lvl="0"/>
            <a:r>
              <a:rPr lang="en-IN" dirty="0"/>
              <a:t>A hybrid cloud infrastructure with a uniform software and hardware basis to ensure maximum compatibility between the public and private clouds.</a:t>
            </a:r>
          </a:p>
        </p:txBody>
      </p:sp>
      <p:pic>
        <p:nvPicPr>
          <p:cNvPr id="2" name="Picture 1"/>
          <p:cNvPicPr>
            <a:picLocks noChangeAspect="1"/>
          </p:cNvPicPr>
          <p:nvPr/>
        </p:nvPicPr>
        <p:blipFill>
          <a:blip r:embed="rId3"/>
          <a:stretch>
            <a:fillRect/>
          </a:stretch>
        </p:blipFill>
        <p:spPr>
          <a:xfrm>
            <a:off x="4653454" y="872358"/>
            <a:ext cx="4343401" cy="3257550"/>
          </a:xfrm>
          <a:prstGeom prst="rect">
            <a:avLst/>
          </a:prstGeom>
        </p:spPr>
      </p:pic>
      <p:sp>
        <p:nvSpPr>
          <p:cNvPr id="8"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u="sng" dirty="0">
                <a:hlinkClick r:id="rId4"/>
              </a:rPr>
              <a:t>https://avinetworks.com/glossary/hybrid-cloud/</a:t>
            </a:r>
            <a:endParaRPr lang="en-IN" u="sng" dirty="0"/>
          </a:p>
          <a:p>
            <a:pPr marL="0" lvl="0" indent="0" algn="ctr">
              <a:spcAft>
                <a:spcPts val="1600"/>
              </a:spcAft>
              <a:buNone/>
            </a:pPr>
            <a:endParaRPr dirty="0"/>
          </a:p>
        </p:txBody>
      </p:sp>
    </p:spTree>
    <p:extLst>
      <p:ext uri="{BB962C8B-B14F-4D97-AF65-F5344CB8AC3E}">
        <p14:creationId xmlns:p14="http://schemas.microsoft.com/office/powerpoint/2010/main" val="25675255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Hybrid Application scenarios</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Burst scenario – the public cloud as a buffer for peak loads</a:t>
            </a:r>
            <a:endParaRPr dirty="0"/>
          </a:p>
        </p:txBody>
      </p:sp>
      <p:sp>
        <p:nvSpPr>
          <p:cNvPr id="75" name="Google Shape;75;p15"/>
          <p:cNvSpPr txBox="1">
            <a:spLocks noGrp="1"/>
          </p:cNvSpPr>
          <p:nvPr>
            <p:ph type="body" idx="2"/>
          </p:nvPr>
        </p:nvSpPr>
        <p:spPr>
          <a:xfrm>
            <a:off x="462275" y="2208775"/>
            <a:ext cx="3837000" cy="2563500"/>
          </a:xfrm>
          <a:prstGeom prst="rect">
            <a:avLst/>
          </a:prstGeom>
        </p:spPr>
        <p:txBody>
          <a:bodyPr spcFirstLastPara="1" wrap="square" lIns="91425" tIns="91425" rIns="91425" bIns="91425" anchor="ctr" anchorCtr="0">
            <a:noAutofit/>
          </a:bodyPr>
          <a:lstStyle/>
          <a:p>
            <a:pPr lvl="0"/>
            <a:r>
              <a:rPr lang="en-IN" dirty="0"/>
              <a:t>Private and public clouds can be smoothly combined to form what is known as cloud bursting. </a:t>
            </a:r>
          </a:p>
          <a:p>
            <a:pPr lvl="0"/>
            <a:r>
              <a:rPr lang="en-IN" dirty="0"/>
              <a:t>This enables companies to flexibly absorb peak loads at any time by switching storage and computing resources on and off as required.</a:t>
            </a:r>
          </a:p>
        </p:txBody>
      </p:sp>
      <p:pic>
        <p:nvPicPr>
          <p:cNvPr id="7" name="Picture 6"/>
          <p:cNvPicPr>
            <a:picLocks noChangeAspect="1"/>
          </p:cNvPicPr>
          <p:nvPr/>
        </p:nvPicPr>
        <p:blipFill>
          <a:blip r:embed="rId3"/>
          <a:stretch>
            <a:fillRect/>
          </a:stretch>
        </p:blipFill>
        <p:spPr>
          <a:xfrm>
            <a:off x="4653454" y="872358"/>
            <a:ext cx="4343401" cy="3257550"/>
          </a:xfrm>
          <a:prstGeom prst="rect">
            <a:avLst/>
          </a:prstGeom>
        </p:spPr>
      </p:pic>
      <p:sp>
        <p:nvSpPr>
          <p:cNvPr id="8"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u="sng" dirty="0">
                <a:hlinkClick r:id="rId4"/>
              </a:rPr>
              <a:t>https://avinetworks.com/glossary/hybrid-cloud/</a:t>
            </a:r>
            <a:endParaRPr lang="en-IN" u="sng" dirty="0"/>
          </a:p>
          <a:p>
            <a:pPr marL="0" lvl="0" indent="0" algn="ctr">
              <a:spcAft>
                <a:spcPts val="1600"/>
              </a:spcAft>
              <a:buNone/>
            </a:pPr>
            <a:endParaRPr dirty="0"/>
          </a:p>
        </p:txBody>
      </p:sp>
    </p:spTree>
    <p:extLst>
      <p:ext uri="{BB962C8B-B14F-4D97-AF65-F5344CB8AC3E}">
        <p14:creationId xmlns:p14="http://schemas.microsoft.com/office/powerpoint/2010/main" val="11059522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Hybrid Application scenarios</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Backup and disaster recovery with the hybrid cloud</a:t>
            </a:r>
            <a:endParaRPr dirty="0"/>
          </a:p>
        </p:txBody>
      </p:sp>
      <p:sp>
        <p:nvSpPr>
          <p:cNvPr id="75" name="Google Shape;75;p15"/>
          <p:cNvSpPr txBox="1">
            <a:spLocks noGrp="1"/>
          </p:cNvSpPr>
          <p:nvPr>
            <p:ph type="body" idx="2"/>
          </p:nvPr>
        </p:nvSpPr>
        <p:spPr>
          <a:xfrm>
            <a:off x="462275" y="2208775"/>
            <a:ext cx="3837000" cy="2563500"/>
          </a:xfrm>
          <a:prstGeom prst="rect">
            <a:avLst/>
          </a:prstGeom>
        </p:spPr>
        <p:txBody>
          <a:bodyPr spcFirstLastPara="1" wrap="square" lIns="91425" tIns="91425" rIns="91425" bIns="91425" anchor="ctr" anchorCtr="0">
            <a:noAutofit/>
          </a:bodyPr>
          <a:lstStyle/>
          <a:p>
            <a:pPr lvl="0"/>
            <a:r>
              <a:rPr lang="en-IN" dirty="0"/>
              <a:t>Hybrid cloud scenarios can also be used as backup or disaster recovery solutions.</a:t>
            </a:r>
          </a:p>
          <a:p>
            <a:pPr lvl="0"/>
            <a:r>
              <a:rPr lang="en-IN" dirty="0"/>
              <a:t>The public cloud is an inexpensive long-term storage solution. For maximum security, for example, data can be stored in encrypted form in the Object Based Storage.</a:t>
            </a:r>
          </a:p>
        </p:txBody>
      </p:sp>
      <p:pic>
        <p:nvPicPr>
          <p:cNvPr id="7" name="Picture 6"/>
          <p:cNvPicPr>
            <a:picLocks noChangeAspect="1"/>
          </p:cNvPicPr>
          <p:nvPr/>
        </p:nvPicPr>
        <p:blipFill>
          <a:blip r:embed="rId3"/>
          <a:stretch>
            <a:fillRect/>
          </a:stretch>
        </p:blipFill>
        <p:spPr>
          <a:xfrm>
            <a:off x="4653454" y="872358"/>
            <a:ext cx="4343401" cy="3257550"/>
          </a:xfrm>
          <a:prstGeom prst="rect">
            <a:avLst/>
          </a:prstGeom>
        </p:spPr>
      </p:pic>
      <p:sp>
        <p:nvSpPr>
          <p:cNvPr id="8"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u="sng" dirty="0">
                <a:hlinkClick r:id="rId4"/>
              </a:rPr>
              <a:t>https://avinetworks.com/glossary/hybrid-cloud/</a:t>
            </a:r>
            <a:endParaRPr lang="en-IN" u="sng" dirty="0"/>
          </a:p>
          <a:p>
            <a:pPr marL="0" lvl="0" indent="0" algn="ctr">
              <a:spcAft>
                <a:spcPts val="1600"/>
              </a:spcAft>
              <a:buNone/>
            </a:pPr>
            <a:endParaRPr dirty="0"/>
          </a:p>
        </p:txBody>
      </p:sp>
    </p:spTree>
    <p:extLst>
      <p:ext uri="{BB962C8B-B14F-4D97-AF65-F5344CB8AC3E}">
        <p14:creationId xmlns:p14="http://schemas.microsoft.com/office/powerpoint/2010/main" val="427983409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Hybrid Application scenarios</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Application development with DevOps – develop once, run anywhere</a:t>
            </a:r>
            <a:endParaRPr dirty="0"/>
          </a:p>
        </p:txBody>
      </p:sp>
      <p:sp>
        <p:nvSpPr>
          <p:cNvPr id="75" name="Google Shape;75;p15"/>
          <p:cNvSpPr txBox="1">
            <a:spLocks noGrp="1"/>
          </p:cNvSpPr>
          <p:nvPr>
            <p:ph type="body" idx="2"/>
          </p:nvPr>
        </p:nvSpPr>
        <p:spPr>
          <a:xfrm>
            <a:off x="462275" y="2208775"/>
            <a:ext cx="3837000" cy="2563500"/>
          </a:xfrm>
          <a:prstGeom prst="rect">
            <a:avLst/>
          </a:prstGeom>
        </p:spPr>
        <p:txBody>
          <a:bodyPr spcFirstLastPara="1" wrap="square" lIns="91425" tIns="91425" rIns="91425" bIns="91425" anchor="ctr" anchorCtr="0">
            <a:noAutofit/>
          </a:bodyPr>
          <a:lstStyle/>
          <a:p>
            <a:pPr lvl="0"/>
            <a:r>
              <a:rPr lang="en-IN" dirty="0"/>
              <a:t>Hybrid cloud platforms enable teams to develop software faster and to shorten release procedures. </a:t>
            </a:r>
          </a:p>
          <a:p>
            <a:pPr lvl="0"/>
            <a:r>
              <a:rPr lang="en-IN" dirty="0"/>
              <a:t>Applications can be ported as needed between teams and their respective private or public environments.</a:t>
            </a:r>
          </a:p>
        </p:txBody>
      </p:sp>
      <p:pic>
        <p:nvPicPr>
          <p:cNvPr id="7" name="Picture 6"/>
          <p:cNvPicPr>
            <a:picLocks noChangeAspect="1"/>
          </p:cNvPicPr>
          <p:nvPr/>
        </p:nvPicPr>
        <p:blipFill>
          <a:blip r:embed="rId3"/>
          <a:stretch>
            <a:fillRect/>
          </a:stretch>
        </p:blipFill>
        <p:spPr>
          <a:xfrm>
            <a:off x="4653454" y="872358"/>
            <a:ext cx="4343401" cy="3257550"/>
          </a:xfrm>
          <a:prstGeom prst="rect">
            <a:avLst/>
          </a:prstGeom>
        </p:spPr>
      </p:pic>
      <p:sp>
        <p:nvSpPr>
          <p:cNvPr id="8"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u="sng" dirty="0">
                <a:hlinkClick r:id="rId4"/>
              </a:rPr>
              <a:t>https://avinetworks.com/glossary/hybrid-cloud/</a:t>
            </a:r>
            <a:endParaRPr lang="en-IN" u="sng" dirty="0"/>
          </a:p>
          <a:p>
            <a:pPr marL="0" lvl="0" indent="0" algn="ctr">
              <a:spcAft>
                <a:spcPts val="1600"/>
              </a:spcAft>
              <a:buNone/>
            </a:pPr>
            <a:endParaRPr dirty="0"/>
          </a:p>
        </p:txBody>
      </p:sp>
    </p:spTree>
    <p:extLst>
      <p:ext uri="{BB962C8B-B14F-4D97-AF65-F5344CB8AC3E}">
        <p14:creationId xmlns:p14="http://schemas.microsoft.com/office/powerpoint/2010/main" val="204113758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Hybrid Application scenarios</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Real-time data processing – minimum latency, maximum power</a:t>
            </a:r>
            <a:endParaRPr dirty="0"/>
          </a:p>
        </p:txBody>
      </p:sp>
      <p:sp>
        <p:nvSpPr>
          <p:cNvPr id="75" name="Google Shape;75;p15"/>
          <p:cNvSpPr txBox="1">
            <a:spLocks noGrp="1"/>
          </p:cNvSpPr>
          <p:nvPr>
            <p:ph type="body" idx="2"/>
          </p:nvPr>
        </p:nvSpPr>
        <p:spPr>
          <a:xfrm>
            <a:off x="462275" y="2208775"/>
            <a:ext cx="3837000" cy="2563500"/>
          </a:xfrm>
          <a:prstGeom prst="rect">
            <a:avLst/>
          </a:prstGeom>
        </p:spPr>
        <p:txBody>
          <a:bodyPr spcFirstLastPara="1" wrap="square" lIns="91425" tIns="91425" rIns="91425" bIns="91425" anchor="ctr" anchorCtr="0">
            <a:noAutofit/>
          </a:bodyPr>
          <a:lstStyle/>
          <a:p>
            <a:pPr lvl="0"/>
            <a:r>
              <a:rPr lang="en-IN" dirty="0"/>
              <a:t>Edge Computing and the hybrid cloud cultivate a close relationship, </a:t>
            </a:r>
          </a:p>
          <a:p>
            <a:pPr lvl="0"/>
            <a:r>
              <a:rPr lang="en-IN" dirty="0"/>
              <a:t>Because even with Edge Computing, companies can make use of decentralized computing and storage capacities as required.</a:t>
            </a:r>
          </a:p>
        </p:txBody>
      </p:sp>
      <p:pic>
        <p:nvPicPr>
          <p:cNvPr id="7" name="Picture 6"/>
          <p:cNvPicPr>
            <a:picLocks noChangeAspect="1"/>
          </p:cNvPicPr>
          <p:nvPr/>
        </p:nvPicPr>
        <p:blipFill>
          <a:blip r:embed="rId3"/>
          <a:stretch>
            <a:fillRect/>
          </a:stretch>
        </p:blipFill>
        <p:spPr>
          <a:xfrm>
            <a:off x="4653454" y="872358"/>
            <a:ext cx="4343401" cy="3257550"/>
          </a:xfrm>
          <a:prstGeom prst="rect">
            <a:avLst/>
          </a:prstGeom>
        </p:spPr>
      </p:pic>
      <p:sp>
        <p:nvSpPr>
          <p:cNvPr id="8"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u="sng" dirty="0">
                <a:hlinkClick r:id="rId4"/>
              </a:rPr>
              <a:t>https://avinetworks.com/glossary/hybrid-cloud/</a:t>
            </a:r>
            <a:endParaRPr lang="en-IN" u="sng" dirty="0"/>
          </a:p>
          <a:p>
            <a:pPr marL="0" lvl="0" indent="0" algn="ctr">
              <a:spcAft>
                <a:spcPts val="1600"/>
              </a:spcAft>
              <a:buNone/>
            </a:pPr>
            <a:endParaRPr dirty="0"/>
          </a:p>
        </p:txBody>
      </p:sp>
    </p:spTree>
    <p:extLst>
      <p:ext uri="{BB962C8B-B14F-4D97-AF65-F5344CB8AC3E}">
        <p14:creationId xmlns:p14="http://schemas.microsoft.com/office/powerpoint/2010/main" val="22124418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Hybrid Application scenarios</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IT departments as service providers and cloud brokers</a:t>
            </a:r>
            <a:endParaRPr dirty="0"/>
          </a:p>
        </p:txBody>
      </p:sp>
      <p:sp>
        <p:nvSpPr>
          <p:cNvPr id="75" name="Google Shape;75;p15"/>
          <p:cNvSpPr txBox="1">
            <a:spLocks noGrp="1"/>
          </p:cNvSpPr>
          <p:nvPr>
            <p:ph type="body" idx="2"/>
          </p:nvPr>
        </p:nvSpPr>
        <p:spPr>
          <a:xfrm>
            <a:off x="462275" y="2208775"/>
            <a:ext cx="3837000" cy="2563500"/>
          </a:xfrm>
          <a:prstGeom prst="rect">
            <a:avLst/>
          </a:prstGeom>
        </p:spPr>
        <p:txBody>
          <a:bodyPr spcFirstLastPara="1" wrap="square" lIns="91425" tIns="91425" rIns="91425" bIns="91425" anchor="ctr" anchorCtr="0">
            <a:noAutofit/>
          </a:bodyPr>
          <a:lstStyle/>
          <a:p>
            <a:pPr lvl="0"/>
            <a:r>
              <a:rPr lang="en-IN" dirty="0"/>
              <a:t>Hybrid cloud solutions offer IT departments the opportunity to change things by building a unified service </a:t>
            </a:r>
            <a:r>
              <a:rPr lang="en-IN" dirty="0" err="1"/>
              <a:t>catalog</a:t>
            </a:r>
            <a:r>
              <a:rPr lang="en-IN" dirty="0"/>
              <a:t> and establishing themselves as the company’s cloud brokers.</a:t>
            </a:r>
          </a:p>
        </p:txBody>
      </p:sp>
      <p:pic>
        <p:nvPicPr>
          <p:cNvPr id="7" name="Picture 6"/>
          <p:cNvPicPr>
            <a:picLocks noChangeAspect="1"/>
          </p:cNvPicPr>
          <p:nvPr/>
        </p:nvPicPr>
        <p:blipFill>
          <a:blip r:embed="rId3"/>
          <a:stretch>
            <a:fillRect/>
          </a:stretch>
        </p:blipFill>
        <p:spPr>
          <a:xfrm>
            <a:off x="4653454" y="872358"/>
            <a:ext cx="4343401" cy="3257550"/>
          </a:xfrm>
          <a:prstGeom prst="rect">
            <a:avLst/>
          </a:prstGeom>
        </p:spPr>
      </p:pic>
      <p:sp>
        <p:nvSpPr>
          <p:cNvPr id="8"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u="sng" dirty="0">
                <a:hlinkClick r:id="rId4"/>
              </a:rPr>
              <a:t>https://avinetworks.com/glossary/hybrid-cloud/</a:t>
            </a:r>
            <a:endParaRPr lang="en-IN" u="sng" dirty="0"/>
          </a:p>
          <a:p>
            <a:pPr marL="0" lvl="0" indent="0" algn="ctr">
              <a:spcAft>
                <a:spcPts val="1600"/>
              </a:spcAft>
              <a:buNone/>
            </a:pPr>
            <a:endParaRPr dirty="0"/>
          </a:p>
        </p:txBody>
      </p:sp>
    </p:spTree>
    <p:extLst>
      <p:ext uri="{BB962C8B-B14F-4D97-AF65-F5344CB8AC3E}">
        <p14:creationId xmlns:p14="http://schemas.microsoft.com/office/powerpoint/2010/main" val="66743651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Hybrid Application scenarios</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Provide remote locations without network infrastructure with the cloud</a:t>
            </a:r>
            <a:endParaRPr dirty="0"/>
          </a:p>
        </p:txBody>
      </p:sp>
      <p:sp>
        <p:nvSpPr>
          <p:cNvPr id="75" name="Google Shape;75;p15"/>
          <p:cNvSpPr txBox="1">
            <a:spLocks noGrp="1"/>
          </p:cNvSpPr>
          <p:nvPr>
            <p:ph type="body" idx="2"/>
          </p:nvPr>
        </p:nvSpPr>
        <p:spPr>
          <a:xfrm>
            <a:off x="462275" y="2208775"/>
            <a:ext cx="3837000" cy="2563500"/>
          </a:xfrm>
          <a:prstGeom prst="rect">
            <a:avLst/>
          </a:prstGeom>
        </p:spPr>
        <p:txBody>
          <a:bodyPr spcFirstLastPara="1" wrap="square" lIns="91425" tIns="91425" rIns="91425" bIns="91425" anchor="ctr" anchorCtr="0">
            <a:noAutofit/>
          </a:bodyPr>
          <a:lstStyle/>
          <a:p>
            <a:pPr lvl="0"/>
            <a:r>
              <a:rPr lang="en-IN" dirty="0"/>
              <a:t>Telekom can implement the necessary servers directly where they are needed. </a:t>
            </a:r>
          </a:p>
          <a:p>
            <a:pPr lvl="0"/>
            <a:r>
              <a:rPr lang="en-IN" dirty="0"/>
              <a:t>A connection to the Internet or the public cloud is not absolutely necessary for operating them.</a:t>
            </a:r>
          </a:p>
        </p:txBody>
      </p:sp>
      <p:pic>
        <p:nvPicPr>
          <p:cNvPr id="7" name="Picture 6"/>
          <p:cNvPicPr>
            <a:picLocks noChangeAspect="1"/>
          </p:cNvPicPr>
          <p:nvPr/>
        </p:nvPicPr>
        <p:blipFill>
          <a:blip r:embed="rId3"/>
          <a:stretch>
            <a:fillRect/>
          </a:stretch>
        </p:blipFill>
        <p:spPr>
          <a:xfrm>
            <a:off x="4653454" y="872358"/>
            <a:ext cx="4343401" cy="3257550"/>
          </a:xfrm>
          <a:prstGeom prst="rect">
            <a:avLst/>
          </a:prstGeom>
        </p:spPr>
      </p:pic>
      <p:sp>
        <p:nvSpPr>
          <p:cNvPr id="8"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u="sng" dirty="0">
                <a:hlinkClick r:id="rId4"/>
              </a:rPr>
              <a:t>https://avinetworks.com/glossary/hybrid-cloud/</a:t>
            </a:r>
            <a:endParaRPr lang="en-IN" u="sng" dirty="0"/>
          </a:p>
          <a:p>
            <a:pPr marL="0" lvl="0" indent="0" algn="ctr">
              <a:spcAft>
                <a:spcPts val="1600"/>
              </a:spcAft>
              <a:buNone/>
            </a:pPr>
            <a:endParaRPr dirty="0"/>
          </a:p>
        </p:txBody>
      </p:sp>
    </p:spTree>
    <p:extLst>
      <p:ext uri="{BB962C8B-B14F-4D97-AF65-F5344CB8AC3E}">
        <p14:creationId xmlns:p14="http://schemas.microsoft.com/office/powerpoint/2010/main" val="11200859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Hybrid Application scenarios</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Outlook: Using thermal energy from data </a:t>
            </a:r>
            <a:r>
              <a:rPr lang="en-IN" dirty="0" err="1"/>
              <a:t>centers</a:t>
            </a:r>
            <a:r>
              <a:rPr lang="en-IN" dirty="0"/>
              <a:t> sensibly</a:t>
            </a:r>
            <a:endParaRPr dirty="0"/>
          </a:p>
        </p:txBody>
      </p:sp>
      <p:sp>
        <p:nvSpPr>
          <p:cNvPr id="75" name="Google Shape;75;p15"/>
          <p:cNvSpPr txBox="1">
            <a:spLocks noGrp="1"/>
          </p:cNvSpPr>
          <p:nvPr>
            <p:ph type="body" idx="2"/>
          </p:nvPr>
        </p:nvSpPr>
        <p:spPr>
          <a:xfrm>
            <a:off x="462275" y="2208775"/>
            <a:ext cx="3837000" cy="2563500"/>
          </a:xfrm>
          <a:prstGeom prst="rect">
            <a:avLst/>
          </a:prstGeom>
        </p:spPr>
        <p:txBody>
          <a:bodyPr spcFirstLastPara="1" wrap="square" lIns="91425" tIns="91425" rIns="91425" bIns="91425" anchor="ctr" anchorCtr="0">
            <a:noAutofit/>
          </a:bodyPr>
          <a:lstStyle/>
          <a:p>
            <a:pPr lvl="0"/>
            <a:r>
              <a:rPr lang="en-IN" dirty="0"/>
              <a:t>Servers give off a lot of heat,</a:t>
            </a:r>
          </a:p>
          <a:p>
            <a:pPr lvl="0"/>
            <a:r>
              <a:rPr lang="en-IN" dirty="0"/>
              <a:t>To ensure an optimum operation, the hardware in data </a:t>
            </a:r>
            <a:r>
              <a:rPr lang="en-IN" dirty="0" err="1"/>
              <a:t>centers</a:t>
            </a:r>
            <a:r>
              <a:rPr lang="en-IN" dirty="0"/>
              <a:t> is usually cooled. </a:t>
            </a:r>
          </a:p>
          <a:p>
            <a:pPr lvl="0"/>
            <a:r>
              <a:rPr lang="en-IN" dirty="0"/>
              <a:t>This results in double the energy requirements – once for server operation and then again for cooling. But it’s also possible to make sensible use of the thermal energy from servers. </a:t>
            </a:r>
          </a:p>
        </p:txBody>
      </p:sp>
      <p:pic>
        <p:nvPicPr>
          <p:cNvPr id="7" name="Picture 6"/>
          <p:cNvPicPr>
            <a:picLocks noChangeAspect="1"/>
          </p:cNvPicPr>
          <p:nvPr/>
        </p:nvPicPr>
        <p:blipFill>
          <a:blip r:embed="rId3"/>
          <a:stretch>
            <a:fillRect/>
          </a:stretch>
        </p:blipFill>
        <p:spPr>
          <a:xfrm>
            <a:off x="4653454" y="872358"/>
            <a:ext cx="4343401" cy="3257550"/>
          </a:xfrm>
          <a:prstGeom prst="rect">
            <a:avLst/>
          </a:prstGeom>
        </p:spPr>
      </p:pic>
      <p:sp>
        <p:nvSpPr>
          <p:cNvPr id="8"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u="sng" dirty="0">
                <a:hlinkClick r:id="rId4"/>
              </a:rPr>
              <a:t>https://avinetworks.com/glossary/hybrid-cloud/</a:t>
            </a:r>
            <a:endParaRPr lang="en-IN" u="sng" dirty="0"/>
          </a:p>
          <a:p>
            <a:pPr marL="0" lvl="0" indent="0" algn="ctr">
              <a:spcAft>
                <a:spcPts val="1600"/>
              </a:spcAft>
              <a:buNone/>
            </a:pPr>
            <a:endParaRPr dirty="0"/>
          </a:p>
        </p:txBody>
      </p:sp>
    </p:spTree>
    <p:extLst>
      <p:ext uri="{BB962C8B-B14F-4D97-AF65-F5344CB8AC3E}">
        <p14:creationId xmlns:p14="http://schemas.microsoft.com/office/powerpoint/2010/main" val="1345226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594911"/>
            <a:ext cx="4045200" cy="9724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DevOps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is Dev Ops?</a:t>
            </a:r>
            <a:endParaRPr dirty="0"/>
          </a:p>
        </p:txBody>
      </p:sp>
      <p:sp>
        <p:nvSpPr>
          <p:cNvPr id="75" name="Google Shape;75;p15"/>
          <p:cNvSpPr txBox="1">
            <a:spLocks noGrp="1"/>
          </p:cNvSpPr>
          <p:nvPr>
            <p:ph type="body" idx="2"/>
          </p:nvPr>
        </p:nvSpPr>
        <p:spPr>
          <a:xfrm>
            <a:off x="462275" y="2571750"/>
            <a:ext cx="3837000" cy="20914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r>
              <a:rPr lang="en-IN" dirty="0"/>
              <a:t>DevOps (a portmanteau of “development” and “operations”) is the combination of practices and tools designed to increase an organization's ability to deliver applications and services faster than traditional software development processes.</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r>
              <a:rPr lang="en-IN" dirty="0">
                <a:hlinkClick r:id="rId3"/>
              </a:rPr>
              <a:t>https://devopedia.org/images/article/54/7602.1513404277.png</a:t>
            </a:r>
            <a:endParaRPr lang="en-IN" dirty="0"/>
          </a:p>
          <a:p>
            <a:pPr marL="0" indent="0">
              <a:spcAft>
                <a:spcPts val="1600"/>
              </a:spcAft>
              <a:buNone/>
            </a:pPr>
            <a:endParaRPr dirty="0"/>
          </a:p>
        </p:txBody>
      </p:sp>
      <p:pic>
        <p:nvPicPr>
          <p:cNvPr id="6" name="Picture 5" descr="What is DevOps?">
            <a:extLst>
              <a:ext uri="{FF2B5EF4-FFF2-40B4-BE49-F238E27FC236}">
                <a16:creationId xmlns:a16="http://schemas.microsoft.com/office/drawing/2014/main" id="{65DEA6A4-7746-40B7-B6C8-B5E8000AB0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826859"/>
            <a:ext cx="4571999" cy="1874808"/>
          </a:xfrm>
          <a:prstGeom prst="rect">
            <a:avLst/>
          </a:prstGeom>
          <a:noFill/>
          <a:ln>
            <a:noFill/>
          </a:ln>
        </p:spPr>
      </p:pic>
    </p:spTree>
    <p:extLst>
      <p:ext uri="{BB962C8B-B14F-4D97-AF65-F5344CB8AC3E}">
        <p14:creationId xmlns:p14="http://schemas.microsoft.com/office/powerpoint/2010/main" val="98585551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Hybrid architectures and best practices </a:t>
            </a:r>
            <a:br>
              <a:rPr lang="en-IN" dirty="0"/>
            </a:br>
            <a:endParaRPr dirty="0"/>
          </a:p>
        </p:txBody>
      </p:sp>
      <p:sp>
        <p:nvSpPr>
          <p:cNvPr id="74" name="Google Shape;74;p15"/>
          <p:cNvSpPr txBox="1">
            <a:spLocks noGrp="1"/>
          </p:cNvSpPr>
          <p:nvPr>
            <p:ph type="subTitle" idx="1"/>
          </p:nvPr>
        </p:nvSpPr>
        <p:spPr>
          <a:xfrm>
            <a:off x="254075" y="1354900"/>
            <a:ext cx="4045200" cy="1154804"/>
          </a:xfrm>
          <a:prstGeom prst="rect">
            <a:avLst/>
          </a:prstGeom>
        </p:spPr>
        <p:txBody>
          <a:bodyPr spcFirstLastPara="1" wrap="square" lIns="91425" tIns="91425" rIns="91425" bIns="91425" anchor="ctr" anchorCtr="0">
            <a:noAutofit/>
          </a:bodyPr>
          <a:lstStyle/>
          <a:p>
            <a:pPr marL="0" lvl="0" indent="0"/>
            <a:r>
              <a:rPr lang="en-IN" dirty="0"/>
              <a:t>Four Architecture Choices for Application Development in the Digital Age</a:t>
            </a:r>
            <a:endParaRPr dirty="0"/>
          </a:p>
        </p:txBody>
      </p:sp>
      <p:sp>
        <p:nvSpPr>
          <p:cNvPr id="75" name="Google Shape;75;p15"/>
          <p:cNvSpPr txBox="1">
            <a:spLocks noGrp="1"/>
          </p:cNvSpPr>
          <p:nvPr>
            <p:ph type="body" idx="2"/>
          </p:nvPr>
        </p:nvSpPr>
        <p:spPr>
          <a:xfrm>
            <a:off x="462275" y="2438399"/>
            <a:ext cx="3837000" cy="2333875"/>
          </a:xfrm>
          <a:prstGeom prst="rect">
            <a:avLst/>
          </a:prstGeom>
        </p:spPr>
        <p:txBody>
          <a:bodyPr spcFirstLastPara="1" wrap="square" lIns="91425" tIns="91425" rIns="91425" bIns="91425" anchor="ctr" anchorCtr="0">
            <a:noAutofit/>
          </a:bodyPr>
          <a:lstStyle/>
          <a:p>
            <a:pPr lvl="0"/>
            <a:r>
              <a:rPr lang="en-IN" dirty="0"/>
              <a:t>Previously, functionality and </a:t>
            </a:r>
            <a:r>
              <a:rPr lang="en-IN" dirty="0" err="1"/>
              <a:t>statefulness</a:t>
            </a:r>
            <a:r>
              <a:rPr lang="en-IN" dirty="0"/>
              <a:t> were prioritized, but now most consumer-facing applications are moving to Software-as-a-Service (SaaS) and digital platforms. </a:t>
            </a:r>
          </a:p>
          <a:p>
            <a:pPr lvl="0"/>
            <a:r>
              <a:rPr lang="en-IN" dirty="0"/>
              <a:t>The application design focus is now much more focused on user experience, statelessness, and agility.</a:t>
            </a:r>
          </a:p>
        </p:txBody>
      </p:sp>
      <p:pic>
        <p:nvPicPr>
          <p:cNvPr id="2" name="Picture 1"/>
          <p:cNvPicPr>
            <a:picLocks noChangeAspect="1"/>
          </p:cNvPicPr>
          <p:nvPr/>
        </p:nvPicPr>
        <p:blipFill>
          <a:blip r:embed="rId3"/>
          <a:stretch>
            <a:fillRect/>
          </a:stretch>
        </p:blipFill>
        <p:spPr>
          <a:xfrm>
            <a:off x="5113880" y="1001063"/>
            <a:ext cx="3593340" cy="2874672"/>
          </a:xfrm>
          <a:prstGeom prst="rect">
            <a:avLst/>
          </a:prstGeom>
        </p:spPr>
      </p:pic>
      <p:sp>
        <p:nvSpPr>
          <p:cNvPr id="8"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u="sng" dirty="0">
                <a:hlinkClick r:id="rId4"/>
              </a:rPr>
              <a:t>https://nix-united.com/blog/hybrid-cloud-architecture-mix-of-best-data-driven-practices/</a:t>
            </a:r>
            <a:endParaRPr lang="en-IN" u="sng" dirty="0"/>
          </a:p>
          <a:p>
            <a:pPr marL="0" lvl="0" indent="0" algn="ctr">
              <a:spcAft>
                <a:spcPts val="1600"/>
              </a:spcAft>
              <a:buNone/>
            </a:pPr>
            <a:endParaRPr dirty="0"/>
          </a:p>
        </p:txBody>
      </p:sp>
    </p:spTree>
    <p:extLst>
      <p:ext uri="{BB962C8B-B14F-4D97-AF65-F5344CB8AC3E}">
        <p14:creationId xmlns:p14="http://schemas.microsoft.com/office/powerpoint/2010/main" val="352412144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Hybrid architectures and best practices </a:t>
            </a:r>
            <a:br>
              <a:rPr lang="en-IN" dirty="0"/>
            </a:br>
            <a:endParaRPr dirty="0"/>
          </a:p>
        </p:txBody>
      </p:sp>
      <p:sp>
        <p:nvSpPr>
          <p:cNvPr id="74" name="Google Shape;74;p15"/>
          <p:cNvSpPr txBox="1">
            <a:spLocks noGrp="1"/>
          </p:cNvSpPr>
          <p:nvPr>
            <p:ph type="subTitle" idx="1"/>
          </p:nvPr>
        </p:nvSpPr>
        <p:spPr>
          <a:xfrm>
            <a:off x="254075" y="1354900"/>
            <a:ext cx="4045200" cy="1154804"/>
          </a:xfrm>
          <a:prstGeom prst="rect">
            <a:avLst/>
          </a:prstGeom>
        </p:spPr>
        <p:txBody>
          <a:bodyPr spcFirstLastPara="1" wrap="square" lIns="91425" tIns="91425" rIns="91425" bIns="91425" anchor="ctr" anchorCtr="0">
            <a:noAutofit/>
          </a:bodyPr>
          <a:lstStyle/>
          <a:p>
            <a:pPr marL="0" lvl="0" indent="0"/>
            <a:r>
              <a:rPr lang="en-IN" dirty="0"/>
              <a:t>Traditional 3-tier application architecture</a:t>
            </a:r>
            <a:endParaRPr dirty="0"/>
          </a:p>
        </p:txBody>
      </p:sp>
      <p:sp>
        <p:nvSpPr>
          <p:cNvPr id="75" name="Google Shape;75;p15"/>
          <p:cNvSpPr txBox="1">
            <a:spLocks noGrp="1"/>
          </p:cNvSpPr>
          <p:nvPr>
            <p:ph type="body" idx="2"/>
          </p:nvPr>
        </p:nvSpPr>
        <p:spPr>
          <a:xfrm>
            <a:off x="462275" y="2438399"/>
            <a:ext cx="3837000" cy="2333875"/>
          </a:xfrm>
          <a:prstGeom prst="rect">
            <a:avLst/>
          </a:prstGeom>
        </p:spPr>
        <p:txBody>
          <a:bodyPr spcFirstLastPara="1" wrap="square" lIns="91425" tIns="91425" rIns="91425" bIns="91425" anchor="ctr" anchorCtr="0">
            <a:noAutofit/>
          </a:bodyPr>
          <a:lstStyle/>
          <a:p>
            <a:pPr lvl="0"/>
            <a:r>
              <a:rPr lang="en-IN" dirty="0"/>
              <a:t>It is a client-server architecture with a typical structure consisting of the presentation layer, application layer, and database layer. </a:t>
            </a:r>
          </a:p>
        </p:txBody>
      </p:sp>
      <p:sp>
        <p:nvSpPr>
          <p:cNvPr id="77"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hlinkClick r:id="rId3"/>
              </a:rPr>
              <a:t>https://www.ibm.com/cloud/blog/four-architecture-choices-for-application-development</a:t>
            </a:r>
            <a:endParaRPr dirty="0"/>
          </a:p>
        </p:txBody>
      </p:sp>
      <p:pic>
        <p:nvPicPr>
          <p:cNvPr id="2" name="Picture 1"/>
          <p:cNvPicPr>
            <a:picLocks noChangeAspect="1"/>
          </p:cNvPicPr>
          <p:nvPr/>
        </p:nvPicPr>
        <p:blipFill>
          <a:blip r:embed="rId4"/>
          <a:stretch>
            <a:fillRect/>
          </a:stretch>
        </p:blipFill>
        <p:spPr>
          <a:xfrm>
            <a:off x="4939861" y="713500"/>
            <a:ext cx="3807732" cy="3679230"/>
          </a:xfrm>
          <a:prstGeom prst="rect">
            <a:avLst/>
          </a:prstGeom>
        </p:spPr>
      </p:pic>
    </p:spTree>
    <p:extLst>
      <p:ext uri="{BB962C8B-B14F-4D97-AF65-F5344CB8AC3E}">
        <p14:creationId xmlns:p14="http://schemas.microsoft.com/office/powerpoint/2010/main" val="260053590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Hybrid architectures and best practices </a:t>
            </a:r>
            <a:br>
              <a:rPr lang="en-IN" dirty="0"/>
            </a:br>
            <a:endParaRPr dirty="0"/>
          </a:p>
        </p:txBody>
      </p:sp>
      <p:sp>
        <p:nvSpPr>
          <p:cNvPr id="74" name="Google Shape;74;p15"/>
          <p:cNvSpPr txBox="1">
            <a:spLocks noGrp="1"/>
          </p:cNvSpPr>
          <p:nvPr>
            <p:ph type="subTitle" idx="1"/>
          </p:nvPr>
        </p:nvSpPr>
        <p:spPr>
          <a:xfrm>
            <a:off x="254075" y="1354900"/>
            <a:ext cx="4045200" cy="1154804"/>
          </a:xfrm>
          <a:prstGeom prst="rect">
            <a:avLst/>
          </a:prstGeom>
        </p:spPr>
        <p:txBody>
          <a:bodyPr spcFirstLastPara="1" wrap="square" lIns="91425" tIns="91425" rIns="91425" bIns="91425" anchor="ctr" anchorCtr="0">
            <a:noAutofit/>
          </a:bodyPr>
          <a:lstStyle/>
          <a:p>
            <a:pPr marL="0" lvl="0" indent="0"/>
            <a:r>
              <a:rPr lang="en-IN" dirty="0"/>
              <a:t>Traditional 3-tier application architecture</a:t>
            </a:r>
            <a:endParaRPr dirty="0"/>
          </a:p>
        </p:txBody>
      </p:sp>
      <p:sp>
        <p:nvSpPr>
          <p:cNvPr id="75" name="Google Shape;75;p15"/>
          <p:cNvSpPr txBox="1">
            <a:spLocks noGrp="1"/>
          </p:cNvSpPr>
          <p:nvPr>
            <p:ph type="body" idx="2"/>
          </p:nvPr>
        </p:nvSpPr>
        <p:spPr>
          <a:xfrm>
            <a:off x="462275" y="2438399"/>
            <a:ext cx="3837000" cy="2333875"/>
          </a:xfrm>
          <a:prstGeom prst="rect">
            <a:avLst/>
          </a:prstGeom>
        </p:spPr>
        <p:txBody>
          <a:bodyPr spcFirstLastPara="1" wrap="square" lIns="91425" tIns="91425" rIns="91425" bIns="91425" anchor="ctr" anchorCtr="0">
            <a:noAutofit/>
          </a:bodyPr>
          <a:lstStyle/>
          <a:p>
            <a:pPr lvl="0"/>
            <a:r>
              <a:rPr lang="en-IN" dirty="0"/>
              <a:t>Issue with 3-tier application architecture</a:t>
            </a:r>
          </a:p>
          <a:p>
            <a:pPr lvl="1"/>
            <a:r>
              <a:rPr lang="en-IN" dirty="0"/>
              <a:t>Outdated</a:t>
            </a:r>
          </a:p>
          <a:p>
            <a:pPr lvl="1"/>
            <a:r>
              <a:rPr lang="en-IN" dirty="0"/>
              <a:t>Over time, an application can become too large and complex to make frequent changes.</a:t>
            </a:r>
          </a:p>
          <a:p>
            <a:pPr lvl="1"/>
            <a:r>
              <a:rPr lang="en-IN" dirty="0"/>
              <a:t>Monolithic architecture</a:t>
            </a:r>
          </a:p>
        </p:txBody>
      </p:sp>
      <p:sp>
        <p:nvSpPr>
          <p:cNvPr id="77"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r>
              <a:rPr lang="en-IN" dirty="0">
                <a:hlinkClick r:id="rId3"/>
              </a:rPr>
              <a:t>https://www.ibm.com/cloud/blog/four-architecture-choices-for-application-development</a:t>
            </a:r>
            <a:endParaRPr lang="en-IN" dirty="0"/>
          </a:p>
          <a:p>
            <a:pPr marL="0" lvl="0" indent="0">
              <a:spcAft>
                <a:spcPts val="1600"/>
              </a:spcAft>
              <a:buNone/>
            </a:pPr>
            <a:endParaRPr dirty="0"/>
          </a:p>
        </p:txBody>
      </p:sp>
      <p:pic>
        <p:nvPicPr>
          <p:cNvPr id="2" name="Picture 1"/>
          <p:cNvPicPr>
            <a:picLocks noChangeAspect="1"/>
          </p:cNvPicPr>
          <p:nvPr/>
        </p:nvPicPr>
        <p:blipFill>
          <a:blip r:embed="rId4"/>
          <a:stretch>
            <a:fillRect/>
          </a:stretch>
        </p:blipFill>
        <p:spPr>
          <a:xfrm>
            <a:off x="4730959" y="836184"/>
            <a:ext cx="4150281" cy="3057068"/>
          </a:xfrm>
          <a:prstGeom prst="rect">
            <a:avLst/>
          </a:prstGeom>
        </p:spPr>
      </p:pic>
    </p:spTree>
    <p:extLst>
      <p:ext uri="{BB962C8B-B14F-4D97-AF65-F5344CB8AC3E}">
        <p14:creationId xmlns:p14="http://schemas.microsoft.com/office/powerpoint/2010/main" val="365598986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Hybrid architectures and best practices </a:t>
            </a:r>
            <a:br>
              <a:rPr lang="en-IN" dirty="0"/>
            </a:br>
            <a:endParaRPr dirty="0"/>
          </a:p>
        </p:txBody>
      </p:sp>
      <p:sp>
        <p:nvSpPr>
          <p:cNvPr id="74" name="Google Shape;74;p15"/>
          <p:cNvSpPr txBox="1">
            <a:spLocks noGrp="1"/>
          </p:cNvSpPr>
          <p:nvPr>
            <p:ph type="subTitle" idx="1"/>
          </p:nvPr>
        </p:nvSpPr>
        <p:spPr>
          <a:xfrm>
            <a:off x="254075" y="1354900"/>
            <a:ext cx="4045200" cy="1154804"/>
          </a:xfrm>
          <a:prstGeom prst="rect">
            <a:avLst/>
          </a:prstGeom>
        </p:spPr>
        <p:txBody>
          <a:bodyPr spcFirstLastPara="1" wrap="square" lIns="91425" tIns="91425" rIns="91425" bIns="91425" anchor="ctr" anchorCtr="0">
            <a:noAutofit/>
          </a:bodyPr>
          <a:lstStyle/>
          <a:p>
            <a:pPr marL="0" lvl="0" indent="0"/>
            <a:r>
              <a:rPr lang="en-IN" dirty="0" err="1"/>
              <a:t>Microservices</a:t>
            </a:r>
            <a:r>
              <a:rPr lang="en-IN" dirty="0"/>
              <a:t> architecture</a:t>
            </a:r>
            <a:endParaRPr dirty="0"/>
          </a:p>
        </p:txBody>
      </p:sp>
      <p:sp>
        <p:nvSpPr>
          <p:cNvPr id="75" name="Google Shape;75;p15"/>
          <p:cNvSpPr txBox="1">
            <a:spLocks noGrp="1"/>
          </p:cNvSpPr>
          <p:nvPr>
            <p:ph type="body" idx="2"/>
          </p:nvPr>
        </p:nvSpPr>
        <p:spPr>
          <a:xfrm>
            <a:off x="462275" y="2438399"/>
            <a:ext cx="3837000" cy="2333875"/>
          </a:xfrm>
          <a:prstGeom prst="rect">
            <a:avLst/>
          </a:prstGeom>
        </p:spPr>
        <p:txBody>
          <a:bodyPr spcFirstLastPara="1" wrap="square" lIns="91425" tIns="91425" rIns="91425" bIns="91425" anchor="ctr" anchorCtr="0">
            <a:noAutofit/>
          </a:bodyPr>
          <a:lstStyle/>
          <a:p>
            <a:pPr lvl="0"/>
            <a:r>
              <a:rPr lang="en-IN" dirty="0" err="1"/>
              <a:t>Microservices</a:t>
            </a:r>
            <a:r>
              <a:rPr lang="en-IN" dirty="0"/>
              <a:t> are an architectural style that structures the application as a collection of services. </a:t>
            </a:r>
          </a:p>
          <a:p>
            <a:pPr lvl="0"/>
            <a:r>
              <a:rPr lang="en-IN" dirty="0"/>
              <a:t>Each service can be written in a different programming language and tested separately. </a:t>
            </a:r>
          </a:p>
          <a:p>
            <a:pPr lvl="0"/>
            <a:r>
              <a:rPr lang="en-IN" dirty="0"/>
              <a:t>They are independently deployable and organized around business capabilities.</a:t>
            </a:r>
          </a:p>
        </p:txBody>
      </p:sp>
      <p:sp>
        <p:nvSpPr>
          <p:cNvPr id="77"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hlinkClick r:id="rId3"/>
              </a:rPr>
              <a:t>https://www.ibm.com/cloud/blog/four-architecture-choices-for-application-development</a:t>
            </a:r>
            <a:endParaRPr lang="en-IN" dirty="0"/>
          </a:p>
          <a:p>
            <a:pPr marL="0" lvl="0" indent="0">
              <a:spcAft>
                <a:spcPts val="1600"/>
              </a:spcAft>
              <a:buNone/>
            </a:pPr>
            <a:endParaRPr dirty="0"/>
          </a:p>
        </p:txBody>
      </p:sp>
      <p:pic>
        <p:nvPicPr>
          <p:cNvPr id="2" name="Picture 1"/>
          <p:cNvPicPr>
            <a:picLocks noChangeAspect="1"/>
          </p:cNvPicPr>
          <p:nvPr/>
        </p:nvPicPr>
        <p:blipFill>
          <a:blip r:embed="rId4"/>
          <a:stretch>
            <a:fillRect/>
          </a:stretch>
        </p:blipFill>
        <p:spPr>
          <a:xfrm>
            <a:off x="4637511" y="1158870"/>
            <a:ext cx="4421913" cy="1952192"/>
          </a:xfrm>
          <a:prstGeom prst="rect">
            <a:avLst/>
          </a:prstGeom>
        </p:spPr>
      </p:pic>
    </p:spTree>
    <p:extLst>
      <p:ext uri="{BB962C8B-B14F-4D97-AF65-F5344CB8AC3E}">
        <p14:creationId xmlns:p14="http://schemas.microsoft.com/office/powerpoint/2010/main" val="264304345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Hybrid architectures and best practices </a:t>
            </a:r>
            <a:br>
              <a:rPr lang="en-IN" dirty="0"/>
            </a:br>
            <a:endParaRPr dirty="0"/>
          </a:p>
        </p:txBody>
      </p:sp>
      <p:sp>
        <p:nvSpPr>
          <p:cNvPr id="74" name="Google Shape;74;p15"/>
          <p:cNvSpPr txBox="1">
            <a:spLocks noGrp="1"/>
          </p:cNvSpPr>
          <p:nvPr>
            <p:ph type="subTitle" idx="1"/>
          </p:nvPr>
        </p:nvSpPr>
        <p:spPr>
          <a:xfrm>
            <a:off x="254075" y="1354900"/>
            <a:ext cx="4045200" cy="1154804"/>
          </a:xfrm>
          <a:prstGeom prst="rect">
            <a:avLst/>
          </a:prstGeom>
        </p:spPr>
        <p:txBody>
          <a:bodyPr spcFirstLastPara="1" wrap="square" lIns="91425" tIns="91425" rIns="91425" bIns="91425" anchor="ctr" anchorCtr="0">
            <a:noAutofit/>
          </a:bodyPr>
          <a:lstStyle/>
          <a:p>
            <a:pPr marL="0" lvl="0" indent="0"/>
            <a:r>
              <a:rPr lang="en-IN" dirty="0"/>
              <a:t>Cloud native architecture</a:t>
            </a:r>
            <a:endParaRPr dirty="0"/>
          </a:p>
        </p:txBody>
      </p:sp>
      <p:sp>
        <p:nvSpPr>
          <p:cNvPr id="75" name="Google Shape;75;p15"/>
          <p:cNvSpPr txBox="1">
            <a:spLocks noGrp="1"/>
          </p:cNvSpPr>
          <p:nvPr>
            <p:ph type="body" idx="2"/>
          </p:nvPr>
        </p:nvSpPr>
        <p:spPr>
          <a:xfrm>
            <a:off x="462275" y="2438399"/>
            <a:ext cx="3837000" cy="2333875"/>
          </a:xfrm>
          <a:prstGeom prst="rect">
            <a:avLst/>
          </a:prstGeom>
        </p:spPr>
        <p:txBody>
          <a:bodyPr spcFirstLastPara="1" wrap="square" lIns="91425" tIns="91425" rIns="91425" bIns="91425" anchor="ctr" anchorCtr="0">
            <a:noAutofit/>
          </a:bodyPr>
          <a:lstStyle/>
          <a:p>
            <a:pPr lvl="0"/>
            <a:r>
              <a:rPr lang="en-IN" dirty="0"/>
              <a:t>Cloud native is an approach to building and running applications that exploits the advantages of the cloud computing delivery model. </a:t>
            </a:r>
          </a:p>
          <a:p>
            <a:pPr lvl="0"/>
            <a:r>
              <a:rPr lang="en-IN" dirty="0"/>
              <a:t>Cloud native is a term used to describe container-based environments, and it is about how applications are created and deployed, not where. </a:t>
            </a:r>
          </a:p>
        </p:txBody>
      </p:sp>
      <p:sp>
        <p:nvSpPr>
          <p:cNvPr id="77"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hlinkClick r:id="rId3"/>
              </a:rPr>
              <a:t>https://www.ibm.com/cloud/blog/four-architecture-choices-for-application-development</a:t>
            </a:r>
            <a:endParaRPr dirty="0"/>
          </a:p>
        </p:txBody>
      </p:sp>
      <p:pic>
        <p:nvPicPr>
          <p:cNvPr id="2" name="Picture 1"/>
          <p:cNvPicPr>
            <a:picLocks noChangeAspect="1"/>
          </p:cNvPicPr>
          <p:nvPr/>
        </p:nvPicPr>
        <p:blipFill>
          <a:blip r:embed="rId4"/>
          <a:stretch>
            <a:fillRect/>
          </a:stretch>
        </p:blipFill>
        <p:spPr>
          <a:xfrm>
            <a:off x="4636242" y="1354899"/>
            <a:ext cx="4434186" cy="1882582"/>
          </a:xfrm>
          <a:prstGeom prst="rect">
            <a:avLst/>
          </a:prstGeom>
        </p:spPr>
      </p:pic>
    </p:spTree>
    <p:extLst>
      <p:ext uri="{BB962C8B-B14F-4D97-AF65-F5344CB8AC3E}">
        <p14:creationId xmlns:p14="http://schemas.microsoft.com/office/powerpoint/2010/main" val="209524738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Hybrid architectures and best practices </a:t>
            </a:r>
            <a:br>
              <a:rPr lang="en-IN" dirty="0"/>
            </a:br>
            <a:endParaRPr dirty="0"/>
          </a:p>
        </p:txBody>
      </p:sp>
      <p:sp>
        <p:nvSpPr>
          <p:cNvPr id="74" name="Google Shape;74;p15"/>
          <p:cNvSpPr txBox="1">
            <a:spLocks noGrp="1"/>
          </p:cNvSpPr>
          <p:nvPr>
            <p:ph type="subTitle" idx="1"/>
          </p:nvPr>
        </p:nvSpPr>
        <p:spPr>
          <a:xfrm>
            <a:off x="254075" y="1354900"/>
            <a:ext cx="4045200" cy="1154804"/>
          </a:xfrm>
          <a:prstGeom prst="rect">
            <a:avLst/>
          </a:prstGeom>
        </p:spPr>
        <p:txBody>
          <a:bodyPr spcFirstLastPara="1" wrap="square" lIns="91425" tIns="91425" rIns="91425" bIns="91425" anchor="ctr" anchorCtr="0">
            <a:noAutofit/>
          </a:bodyPr>
          <a:lstStyle/>
          <a:p>
            <a:pPr marL="0" lvl="0" indent="0"/>
            <a:r>
              <a:rPr lang="en-IN" dirty="0"/>
              <a:t>Event-driven </a:t>
            </a:r>
            <a:r>
              <a:rPr lang="en-IN" dirty="0" err="1"/>
              <a:t>serverless</a:t>
            </a:r>
            <a:r>
              <a:rPr lang="en-IN" dirty="0"/>
              <a:t> architecture</a:t>
            </a:r>
            <a:endParaRPr dirty="0"/>
          </a:p>
        </p:txBody>
      </p:sp>
      <p:sp>
        <p:nvSpPr>
          <p:cNvPr id="75" name="Google Shape;75;p15"/>
          <p:cNvSpPr txBox="1">
            <a:spLocks noGrp="1"/>
          </p:cNvSpPr>
          <p:nvPr>
            <p:ph type="body" idx="2"/>
          </p:nvPr>
        </p:nvSpPr>
        <p:spPr>
          <a:xfrm>
            <a:off x="462275" y="2438399"/>
            <a:ext cx="3837000" cy="2333875"/>
          </a:xfrm>
          <a:prstGeom prst="rect">
            <a:avLst/>
          </a:prstGeom>
        </p:spPr>
        <p:txBody>
          <a:bodyPr spcFirstLastPara="1" wrap="square" lIns="91425" tIns="91425" rIns="91425" bIns="91425" anchor="ctr" anchorCtr="0">
            <a:noAutofit/>
          </a:bodyPr>
          <a:lstStyle/>
          <a:p>
            <a:pPr lvl="0"/>
            <a:r>
              <a:rPr lang="en-IN" dirty="0"/>
              <a:t>Event-driven architecture (EDA) is based on decoupled systems that run in response to events. </a:t>
            </a:r>
          </a:p>
          <a:p>
            <a:pPr lvl="0"/>
            <a:r>
              <a:rPr lang="en-IN" dirty="0"/>
              <a:t>An event-driven architecture uses events to trigger and communicate between decoupled services. </a:t>
            </a:r>
          </a:p>
        </p:txBody>
      </p:sp>
      <p:sp>
        <p:nvSpPr>
          <p:cNvPr id="77"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hlinkClick r:id="rId3"/>
              </a:rPr>
              <a:t>https://www.ibm.com/cloud/blog/four-architecture-choices-for-application-development</a:t>
            </a:r>
            <a:endParaRPr dirty="0"/>
          </a:p>
        </p:txBody>
      </p:sp>
      <p:pic>
        <p:nvPicPr>
          <p:cNvPr id="2" name="Picture 1"/>
          <p:cNvPicPr>
            <a:picLocks noChangeAspect="1"/>
          </p:cNvPicPr>
          <p:nvPr/>
        </p:nvPicPr>
        <p:blipFill>
          <a:blip r:embed="rId4"/>
          <a:stretch>
            <a:fillRect/>
          </a:stretch>
        </p:blipFill>
        <p:spPr>
          <a:xfrm>
            <a:off x="4614041" y="1740785"/>
            <a:ext cx="4435366" cy="1307215"/>
          </a:xfrm>
          <a:prstGeom prst="rect">
            <a:avLst/>
          </a:prstGeom>
        </p:spPr>
      </p:pic>
    </p:spTree>
    <p:extLst>
      <p:ext uri="{BB962C8B-B14F-4D97-AF65-F5344CB8AC3E}">
        <p14:creationId xmlns:p14="http://schemas.microsoft.com/office/powerpoint/2010/main" val="380993425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Hybrid architectures and best practices </a:t>
            </a:r>
            <a:br>
              <a:rPr lang="en-IN" dirty="0"/>
            </a:br>
            <a:endParaRPr dirty="0"/>
          </a:p>
        </p:txBody>
      </p:sp>
      <p:sp>
        <p:nvSpPr>
          <p:cNvPr id="74" name="Google Shape;74;p15"/>
          <p:cNvSpPr txBox="1">
            <a:spLocks noGrp="1"/>
          </p:cNvSpPr>
          <p:nvPr>
            <p:ph type="subTitle" idx="1"/>
          </p:nvPr>
        </p:nvSpPr>
        <p:spPr>
          <a:xfrm>
            <a:off x="254075" y="1354900"/>
            <a:ext cx="4045200" cy="1154804"/>
          </a:xfrm>
          <a:prstGeom prst="rect">
            <a:avLst/>
          </a:prstGeom>
        </p:spPr>
        <p:txBody>
          <a:bodyPr spcFirstLastPara="1" wrap="square" lIns="91425" tIns="91425" rIns="91425" bIns="91425" anchor="ctr" anchorCtr="0">
            <a:noAutofit/>
          </a:bodyPr>
          <a:lstStyle/>
          <a:p>
            <a:pPr marL="0" lvl="0" indent="0"/>
            <a:r>
              <a:rPr lang="en-IN" dirty="0"/>
              <a:t>Cloud-based architecture</a:t>
            </a:r>
            <a:endParaRPr dirty="0"/>
          </a:p>
        </p:txBody>
      </p:sp>
      <p:sp>
        <p:nvSpPr>
          <p:cNvPr id="75" name="Google Shape;75;p15"/>
          <p:cNvSpPr txBox="1">
            <a:spLocks noGrp="1"/>
          </p:cNvSpPr>
          <p:nvPr>
            <p:ph type="body" idx="2"/>
          </p:nvPr>
        </p:nvSpPr>
        <p:spPr>
          <a:xfrm>
            <a:off x="462275" y="2438399"/>
            <a:ext cx="3837000" cy="2333875"/>
          </a:xfrm>
          <a:prstGeom prst="rect">
            <a:avLst/>
          </a:prstGeom>
        </p:spPr>
        <p:txBody>
          <a:bodyPr spcFirstLastPara="1" wrap="square" lIns="91425" tIns="91425" rIns="91425" bIns="91425" anchor="ctr" anchorCtr="0">
            <a:noAutofit/>
          </a:bodyPr>
          <a:lstStyle/>
          <a:p>
            <a:pPr lvl="0"/>
            <a:r>
              <a:rPr lang="en-IN" dirty="0"/>
              <a:t>API Gateway is an important service that makes it easy for developers to create and publish secure APIs. </a:t>
            </a:r>
          </a:p>
          <a:p>
            <a:pPr lvl="0"/>
            <a:r>
              <a:rPr lang="en-IN" dirty="0"/>
              <a:t>The APIs will act as a front door for applications to access data and business logic. </a:t>
            </a:r>
          </a:p>
          <a:p>
            <a:pPr lvl="0"/>
            <a:r>
              <a:rPr lang="en-IN" dirty="0"/>
              <a:t>It also takes care of authorization and access control. </a:t>
            </a:r>
          </a:p>
        </p:txBody>
      </p:sp>
      <p:sp>
        <p:nvSpPr>
          <p:cNvPr id="77"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hlinkClick r:id="rId3"/>
              </a:rPr>
              <a:t>https://www.ibm.com/cloud/blog/four-architecture-choices-for-application-development</a:t>
            </a:r>
            <a:endParaRPr dirty="0"/>
          </a:p>
        </p:txBody>
      </p:sp>
      <p:pic>
        <p:nvPicPr>
          <p:cNvPr id="2" name="Picture 1"/>
          <p:cNvPicPr>
            <a:picLocks noChangeAspect="1"/>
          </p:cNvPicPr>
          <p:nvPr/>
        </p:nvPicPr>
        <p:blipFill>
          <a:blip r:embed="rId4"/>
          <a:stretch>
            <a:fillRect/>
          </a:stretch>
        </p:blipFill>
        <p:spPr>
          <a:xfrm>
            <a:off x="4659520" y="1155472"/>
            <a:ext cx="4414670" cy="2449576"/>
          </a:xfrm>
          <a:prstGeom prst="rect">
            <a:avLst/>
          </a:prstGeom>
        </p:spPr>
      </p:pic>
    </p:spTree>
    <p:extLst>
      <p:ext uri="{BB962C8B-B14F-4D97-AF65-F5344CB8AC3E}">
        <p14:creationId xmlns:p14="http://schemas.microsoft.com/office/powerpoint/2010/main" val="13570335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Hybrid architectures and best practices </a:t>
            </a:r>
            <a:br>
              <a:rPr lang="en-IN" dirty="0"/>
            </a:br>
            <a:endParaRPr dirty="0"/>
          </a:p>
        </p:txBody>
      </p:sp>
      <p:sp>
        <p:nvSpPr>
          <p:cNvPr id="74" name="Google Shape;74;p15"/>
          <p:cNvSpPr txBox="1">
            <a:spLocks noGrp="1"/>
          </p:cNvSpPr>
          <p:nvPr>
            <p:ph type="subTitle" idx="1"/>
          </p:nvPr>
        </p:nvSpPr>
        <p:spPr>
          <a:xfrm>
            <a:off x="254075" y="1354900"/>
            <a:ext cx="4045200" cy="1154804"/>
          </a:xfrm>
          <a:prstGeom prst="rect">
            <a:avLst/>
          </a:prstGeom>
        </p:spPr>
        <p:txBody>
          <a:bodyPr spcFirstLastPara="1" wrap="square" lIns="91425" tIns="91425" rIns="91425" bIns="91425" anchor="ctr" anchorCtr="0">
            <a:noAutofit/>
          </a:bodyPr>
          <a:lstStyle/>
          <a:p>
            <a:pPr marL="0" lvl="0" indent="0"/>
            <a:r>
              <a:rPr lang="en-IN" dirty="0"/>
              <a:t>How to decide which architecture model is best for your application?</a:t>
            </a:r>
            <a:endParaRPr dirty="0"/>
          </a:p>
        </p:txBody>
      </p:sp>
      <p:sp>
        <p:nvSpPr>
          <p:cNvPr id="75" name="Google Shape;75;p15"/>
          <p:cNvSpPr txBox="1">
            <a:spLocks noGrp="1"/>
          </p:cNvSpPr>
          <p:nvPr>
            <p:ph type="body" idx="2"/>
          </p:nvPr>
        </p:nvSpPr>
        <p:spPr>
          <a:xfrm>
            <a:off x="462275" y="2438399"/>
            <a:ext cx="3837000" cy="2333875"/>
          </a:xfrm>
          <a:prstGeom prst="rect">
            <a:avLst/>
          </a:prstGeom>
        </p:spPr>
        <p:txBody>
          <a:bodyPr spcFirstLastPara="1" wrap="square" lIns="91425" tIns="91425" rIns="91425" bIns="91425" anchor="ctr" anchorCtr="0">
            <a:noAutofit/>
          </a:bodyPr>
          <a:lstStyle/>
          <a:p>
            <a:pPr lvl="0"/>
            <a:r>
              <a:rPr lang="en-IN" dirty="0"/>
              <a:t>Consider the following before choosing an architecture for your app project:</a:t>
            </a:r>
          </a:p>
          <a:p>
            <a:pPr lvl="1"/>
            <a:r>
              <a:rPr lang="en-IN" dirty="0"/>
              <a:t>Is it monolithic-first or </a:t>
            </a:r>
            <a:r>
              <a:rPr lang="en-IN" dirty="0" err="1"/>
              <a:t>microservice</a:t>
            </a:r>
            <a:r>
              <a:rPr lang="en-IN" dirty="0"/>
              <a:t>-first? (For smaller projects with a simple application requirement, monolithic may be a right choice.)</a:t>
            </a:r>
          </a:p>
          <a:p>
            <a:pPr marL="596900" lvl="1" indent="0">
              <a:buNone/>
            </a:pPr>
            <a:endParaRPr lang="en-IN" dirty="0"/>
          </a:p>
        </p:txBody>
      </p:sp>
      <p:sp>
        <p:nvSpPr>
          <p:cNvPr id="77"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hlinkClick r:id="rId3"/>
              </a:rPr>
              <a:t>https://www.ibm.com/cloud/blog/four-architecture-choices-for-application-development</a:t>
            </a:r>
            <a:endParaRPr dirty="0"/>
          </a:p>
        </p:txBody>
      </p:sp>
      <p:pic>
        <p:nvPicPr>
          <p:cNvPr id="3" name="Picture 2"/>
          <p:cNvPicPr>
            <a:picLocks noChangeAspect="1"/>
          </p:cNvPicPr>
          <p:nvPr/>
        </p:nvPicPr>
        <p:blipFill>
          <a:blip r:embed="rId4"/>
          <a:stretch>
            <a:fillRect/>
          </a:stretch>
        </p:blipFill>
        <p:spPr>
          <a:xfrm>
            <a:off x="4669799" y="1034199"/>
            <a:ext cx="4414352" cy="2602379"/>
          </a:xfrm>
          <a:prstGeom prst="rect">
            <a:avLst/>
          </a:prstGeom>
        </p:spPr>
      </p:pic>
    </p:spTree>
    <p:extLst>
      <p:ext uri="{BB962C8B-B14F-4D97-AF65-F5344CB8AC3E}">
        <p14:creationId xmlns:p14="http://schemas.microsoft.com/office/powerpoint/2010/main" val="257485047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Hybrid architectures and best practices </a:t>
            </a:r>
            <a:br>
              <a:rPr lang="en-IN" dirty="0"/>
            </a:br>
            <a:endParaRPr dirty="0"/>
          </a:p>
        </p:txBody>
      </p:sp>
      <p:sp>
        <p:nvSpPr>
          <p:cNvPr id="74" name="Google Shape;74;p15"/>
          <p:cNvSpPr txBox="1">
            <a:spLocks noGrp="1"/>
          </p:cNvSpPr>
          <p:nvPr>
            <p:ph type="subTitle" idx="1"/>
          </p:nvPr>
        </p:nvSpPr>
        <p:spPr>
          <a:xfrm>
            <a:off x="254075" y="1354900"/>
            <a:ext cx="4045200" cy="1154804"/>
          </a:xfrm>
          <a:prstGeom prst="rect">
            <a:avLst/>
          </a:prstGeom>
        </p:spPr>
        <p:txBody>
          <a:bodyPr spcFirstLastPara="1" wrap="square" lIns="91425" tIns="91425" rIns="91425" bIns="91425" anchor="ctr" anchorCtr="0">
            <a:noAutofit/>
          </a:bodyPr>
          <a:lstStyle/>
          <a:p>
            <a:pPr marL="0" lvl="0" indent="0"/>
            <a:r>
              <a:rPr lang="en-IN" dirty="0"/>
              <a:t>How to decide which architecture model is best for your application?</a:t>
            </a:r>
            <a:endParaRPr dirty="0"/>
          </a:p>
        </p:txBody>
      </p:sp>
      <p:sp>
        <p:nvSpPr>
          <p:cNvPr id="75" name="Google Shape;75;p15"/>
          <p:cNvSpPr txBox="1">
            <a:spLocks noGrp="1"/>
          </p:cNvSpPr>
          <p:nvPr>
            <p:ph type="body" idx="2"/>
          </p:nvPr>
        </p:nvSpPr>
        <p:spPr>
          <a:xfrm>
            <a:off x="462275" y="2438399"/>
            <a:ext cx="3837000" cy="2333875"/>
          </a:xfrm>
          <a:prstGeom prst="rect">
            <a:avLst/>
          </a:prstGeom>
        </p:spPr>
        <p:txBody>
          <a:bodyPr spcFirstLastPara="1" wrap="square" lIns="91425" tIns="91425" rIns="91425" bIns="91425" anchor="ctr" anchorCtr="0">
            <a:noAutofit/>
          </a:bodyPr>
          <a:lstStyle/>
          <a:p>
            <a:pPr lvl="1"/>
            <a:r>
              <a:rPr lang="en-IN" dirty="0"/>
              <a:t>Is your team ready to utilize </a:t>
            </a:r>
            <a:r>
              <a:rPr lang="en-IN" dirty="0" err="1"/>
              <a:t>microservices</a:t>
            </a:r>
            <a:r>
              <a:rPr lang="en-IN" dirty="0"/>
              <a:t>? </a:t>
            </a:r>
          </a:p>
          <a:p>
            <a:pPr lvl="1"/>
            <a:r>
              <a:rPr lang="en-IN" dirty="0"/>
              <a:t>Does your team have an existing cloud-based DevOps and CI/CD process? </a:t>
            </a:r>
          </a:p>
          <a:p>
            <a:pPr lvl="1"/>
            <a:r>
              <a:rPr lang="en-IN" dirty="0"/>
              <a:t>What is your hosting model? Private, public, hybrid?</a:t>
            </a:r>
          </a:p>
          <a:p>
            <a:pPr marL="596900" lvl="1" indent="0">
              <a:buNone/>
            </a:pPr>
            <a:endParaRPr lang="en-IN" dirty="0"/>
          </a:p>
        </p:txBody>
      </p:sp>
      <p:sp>
        <p:nvSpPr>
          <p:cNvPr id="77"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hlinkClick r:id="rId3"/>
              </a:rPr>
              <a:t>https://www.ibm.com/cloud/blog/four-architecture-choices-for-application-development</a:t>
            </a:r>
            <a:endParaRPr dirty="0"/>
          </a:p>
        </p:txBody>
      </p:sp>
      <p:pic>
        <p:nvPicPr>
          <p:cNvPr id="3" name="Picture 2"/>
          <p:cNvPicPr>
            <a:picLocks noChangeAspect="1"/>
          </p:cNvPicPr>
          <p:nvPr/>
        </p:nvPicPr>
        <p:blipFill>
          <a:blip r:embed="rId4"/>
          <a:stretch>
            <a:fillRect/>
          </a:stretch>
        </p:blipFill>
        <p:spPr>
          <a:xfrm>
            <a:off x="4669799" y="1034199"/>
            <a:ext cx="4414352" cy="2602379"/>
          </a:xfrm>
          <a:prstGeom prst="rect">
            <a:avLst/>
          </a:prstGeom>
        </p:spPr>
      </p:pic>
    </p:spTree>
    <p:extLst>
      <p:ext uri="{BB962C8B-B14F-4D97-AF65-F5344CB8AC3E}">
        <p14:creationId xmlns:p14="http://schemas.microsoft.com/office/powerpoint/2010/main" val="243401750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br>
              <a:rPr lang="en" dirty="0"/>
            </a:br>
            <a:r>
              <a:rPr lang="en-IN" dirty="0"/>
              <a:t>Hybrid architectures and best practices </a:t>
            </a:r>
            <a:br>
              <a:rPr lang="en-IN" dirty="0"/>
            </a:br>
            <a:endParaRPr dirty="0"/>
          </a:p>
        </p:txBody>
      </p:sp>
      <p:sp>
        <p:nvSpPr>
          <p:cNvPr id="74" name="Google Shape;74;p15"/>
          <p:cNvSpPr txBox="1">
            <a:spLocks noGrp="1"/>
          </p:cNvSpPr>
          <p:nvPr>
            <p:ph type="subTitle" idx="1"/>
          </p:nvPr>
        </p:nvSpPr>
        <p:spPr>
          <a:xfrm>
            <a:off x="254075" y="1354900"/>
            <a:ext cx="4045200" cy="1154804"/>
          </a:xfrm>
          <a:prstGeom prst="rect">
            <a:avLst/>
          </a:prstGeom>
        </p:spPr>
        <p:txBody>
          <a:bodyPr spcFirstLastPara="1" wrap="square" lIns="91425" tIns="91425" rIns="91425" bIns="91425" anchor="ctr" anchorCtr="0">
            <a:noAutofit/>
          </a:bodyPr>
          <a:lstStyle/>
          <a:p>
            <a:pPr marL="0" lvl="0" indent="0"/>
            <a:r>
              <a:rPr lang="en-IN" dirty="0"/>
              <a:t>How to decide which architecture model is best for your application?</a:t>
            </a:r>
            <a:endParaRPr dirty="0"/>
          </a:p>
        </p:txBody>
      </p:sp>
      <p:sp>
        <p:nvSpPr>
          <p:cNvPr id="75" name="Google Shape;75;p15"/>
          <p:cNvSpPr txBox="1">
            <a:spLocks noGrp="1"/>
          </p:cNvSpPr>
          <p:nvPr>
            <p:ph type="body" idx="2"/>
          </p:nvPr>
        </p:nvSpPr>
        <p:spPr>
          <a:xfrm>
            <a:off x="462275" y="2438399"/>
            <a:ext cx="3837000" cy="2333875"/>
          </a:xfrm>
          <a:prstGeom prst="rect">
            <a:avLst/>
          </a:prstGeom>
        </p:spPr>
        <p:txBody>
          <a:bodyPr spcFirstLastPara="1" wrap="square" lIns="91425" tIns="91425" rIns="91425" bIns="91425" anchor="ctr" anchorCtr="0">
            <a:noAutofit/>
          </a:bodyPr>
          <a:lstStyle/>
          <a:p>
            <a:pPr lvl="1"/>
            <a:r>
              <a:rPr lang="en-IN" dirty="0"/>
              <a:t>How does the application architecture affect your project?</a:t>
            </a:r>
          </a:p>
          <a:p>
            <a:pPr lvl="1"/>
            <a:r>
              <a:rPr lang="en-IN" dirty="0"/>
              <a:t>Does a combination of multiple architecture model work for you? </a:t>
            </a:r>
          </a:p>
          <a:p>
            <a:pPr lvl="1"/>
            <a:r>
              <a:rPr lang="en-IN" dirty="0"/>
              <a:t>Do you need persistence and sessions for your applications?</a:t>
            </a:r>
          </a:p>
          <a:p>
            <a:pPr lvl="1"/>
            <a:endParaRPr lang="en-IN" dirty="0"/>
          </a:p>
        </p:txBody>
      </p:sp>
      <p:sp>
        <p:nvSpPr>
          <p:cNvPr id="77" name="Google Shape;77;p15"/>
          <p:cNvSpPr txBox="1">
            <a:spLocks noGrp="1"/>
          </p:cNvSpPr>
          <p:nvPr>
            <p:ph type="body" idx="3"/>
          </p:nvPr>
        </p:nvSpPr>
        <p:spPr>
          <a:xfrm>
            <a:off x="4939861" y="4477407"/>
            <a:ext cx="3941379" cy="294868"/>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hlinkClick r:id="rId3"/>
              </a:rPr>
              <a:t>https://www.ibm.com/cloud/blog/four-architecture-choices-for-application-development</a:t>
            </a:r>
            <a:endParaRPr dirty="0"/>
          </a:p>
        </p:txBody>
      </p:sp>
      <p:pic>
        <p:nvPicPr>
          <p:cNvPr id="3" name="Picture 2"/>
          <p:cNvPicPr>
            <a:picLocks noChangeAspect="1"/>
          </p:cNvPicPr>
          <p:nvPr/>
        </p:nvPicPr>
        <p:blipFill>
          <a:blip r:embed="rId4"/>
          <a:stretch>
            <a:fillRect/>
          </a:stretch>
        </p:blipFill>
        <p:spPr>
          <a:xfrm>
            <a:off x="4669799" y="1034199"/>
            <a:ext cx="4414352" cy="2602379"/>
          </a:xfrm>
          <a:prstGeom prst="rect">
            <a:avLst/>
          </a:prstGeom>
        </p:spPr>
      </p:pic>
    </p:spTree>
    <p:extLst>
      <p:ext uri="{BB962C8B-B14F-4D97-AF65-F5344CB8AC3E}">
        <p14:creationId xmlns:p14="http://schemas.microsoft.com/office/powerpoint/2010/main" val="3662855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594911"/>
            <a:ext cx="4045200" cy="9724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DevOps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DevOps Lifecycle</a:t>
            </a:r>
            <a:endParaRPr dirty="0"/>
          </a:p>
        </p:txBody>
      </p:sp>
      <p:sp>
        <p:nvSpPr>
          <p:cNvPr id="75" name="Google Shape;75;p15"/>
          <p:cNvSpPr txBox="1">
            <a:spLocks noGrp="1"/>
          </p:cNvSpPr>
          <p:nvPr>
            <p:ph type="body" idx="2"/>
          </p:nvPr>
        </p:nvSpPr>
        <p:spPr>
          <a:xfrm>
            <a:off x="462275" y="2571750"/>
            <a:ext cx="3837000" cy="2091475"/>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r>
              <a:rPr lang="en-IN" dirty="0"/>
              <a:t>Code</a:t>
            </a:r>
          </a:p>
          <a:p>
            <a:pPr marL="457200" lvl="0" indent="-317500" algn="l" rtl="0">
              <a:spcBef>
                <a:spcPts val="0"/>
              </a:spcBef>
              <a:spcAft>
                <a:spcPts val="0"/>
              </a:spcAft>
              <a:buSzPts val="1400"/>
              <a:buChar char="●"/>
            </a:pPr>
            <a:r>
              <a:rPr lang="en-IN" dirty="0"/>
              <a:t>Build</a:t>
            </a:r>
          </a:p>
          <a:p>
            <a:pPr marL="457200" lvl="0" indent="-317500" algn="l" rtl="0">
              <a:spcBef>
                <a:spcPts val="0"/>
              </a:spcBef>
              <a:spcAft>
                <a:spcPts val="0"/>
              </a:spcAft>
              <a:buSzPts val="1400"/>
              <a:buChar char="●"/>
            </a:pPr>
            <a:r>
              <a:rPr lang="en-IN" dirty="0"/>
              <a:t>Test</a:t>
            </a:r>
          </a:p>
          <a:p>
            <a:pPr marL="457200" lvl="0" indent="-317500" algn="l" rtl="0">
              <a:spcBef>
                <a:spcPts val="0"/>
              </a:spcBef>
              <a:spcAft>
                <a:spcPts val="0"/>
              </a:spcAft>
              <a:buSzPts val="1400"/>
              <a:buChar char="●"/>
            </a:pPr>
            <a:r>
              <a:rPr lang="en-IN" dirty="0"/>
              <a:t>Release</a:t>
            </a:r>
          </a:p>
          <a:p>
            <a:pPr marL="457200" lvl="0" indent="-317500" algn="l" rtl="0">
              <a:spcBef>
                <a:spcPts val="0"/>
              </a:spcBef>
              <a:spcAft>
                <a:spcPts val="0"/>
              </a:spcAft>
              <a:buSzPts val="1400"/>
              <a:buChar char="●"/>
            </a:pPr>
            <a:r>
              <a:rPr lang="en-IN" dirty="0"/>
              <a:t>Deploy</a:t>
            </a:r>
          </a:p>
          <a:p>
            <a:pPr marL="457200" lvl="0" indent="-317500" algn="l" rtl="0">
              <a:spcBef>
                <a:spcPts val="0"/>
              </a:spcBef>
              <a:spcAft>
                <a:spcPts val="0"/>
              </a:spcAft>
              <a:buSzPts val="1400"/>
              <a:buChar char="●"/>
            </a:pPr>
            <a:r>
              <a:rPr lang="en-IN" dirty="0"/>
              <a:t>Operate</a:t>
            </a:r>
          </a:p>
          <a:p>
            <a:pPr marL="457200" lvl="0" indent="-317500" algn="l" rtl="0">
              <a:spcBef>
                <a:spcPts val="0"/>
              </a:spcBef>
              <a:spcAft>
                <a:spcPts val="0"/>
              </a:spcAft>
              <a:buSzPts val="1400"/>
              <a:buChar char="●"/>
            </a:pPr>
            <a:r>
              <a:rPr lang="en-IN" dirty="0"/>
              <a:t>Monitor</a:t>
            </a:r>
          </a:p>
          <a:p>
            <a:pPr marL="457200" lvl="0" indent="-317500" algn="l" rtl="0">
              <a:spcBef>
                <a:spcPts val="0"/>
              </a:spcBef>
              <a:spcAft>
                <a:spcPts val="0"/>
              </a:spcAft>
              <a:buSzPts val="1400"/>
              <a:buChar char="●"/>
            </a:pPr>
            <a:r>
              <a:rPr lang="en-IN" dirty="0"/>
              <a:t>Plan</a:t>
            </a:r>
          </a:p>
          <a:p>
            <a:pPr marL="457200" lvl="0" indent="-317500" algn="l" rtl="0">
              <a:spcBef>
                <a:spcPts val="0"/>
              </a:spcBef>
              <a:spcAft>
                <a:spcPts val="0"/>
              </a:spcAft>
              <a:buSzPts val="1400"/>
              <a:buChar char="●"/>
            </a:pPr>
            <a:endParaRPr dirty="0"/>
          </a:p>
        </p:txBody>
      </p:sp>
      <p:sp>
        <p:nvSpPr>
          <p:cNvPr id="77" name="Google Shape;77;p15"/>
          <p:cNvSpPr txBox="1">
            <a:spLocks noGrp="1"/>
          </p:cNvSpPr>
          <p:nvPr>
            <p:ph type="body" idx="3"/>
          </p:nvPr>
        </p:nvSpPr>
        <p:spPr>
          <a:xfrm>
            <a:off x="4904509" y="4772275"/>
            <a:ext cx="3906981" cy="243070"/>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r>
              <a:rPr lang="en-IN" dirty="0">
                <a:hlinkClick r:id="rId3"/>
              </a:rPr>
              <a:t>https://pimages.toolbox.com/wp-content/uploads/2021/08/26123909/DevOps-Lifecycle.png</a:t>
            </a:r>
            <a:endParaRPr lang="en-IN" dirty="0"/>
          </a:p>
          <a:p>
            <a:pPr marL="0" indent="0">
              <a:spcAft>
                <a:spcPts val="1600"/>
              </a:spcAft>
              <a:buNone/>
            </a:pPr>
            <a:endParaRPr dirty="0"/>
          </a:p>
        </p:txBody>
      </p:sp>
      <p:pic>
        <p:nvPicPr>
          <p:cNvPr id="2050" name="Picture 2">
            <a:extLst>
              <a:ext uri="{FF2B5EF4-FFF2-40B4-BE49-F238E27FC236}">
                <a16:creationId xmlns:a16="http://schemas.microsoft.com/office/drawing/2014/main" id="{BDB7F243-AF95-4AB4-92C3-98E99977B1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789" r="18258"/>
          <a:stretch/>
        </p:blipFill>
        <p:spPr bwMode="auto">
          <a:xfrm>
            <a:off x="4572000" y="1744836"/>
            <a:ext cx="4572000" cy="2577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30935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88BC8-DEDC-EDAF-F441-6FC44233BE62}"/>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886430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594911"/>
            <a:ext cx="4045200" cy="9724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DevOps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Different Lifecycle Stages</a:t>
            </a:r>
            <a:endParaRPr dirty="0"/>
          </a:p>
        </p:txBody>
      </p:sp>
      <p:sp>
        <p:nvSpPr>
          <p:cNvPr id="75" name="Google Shape;75;p15"/>
          <p:cNvSpPr txBox="1">
            <a:spLocks noGrp="1"/>
          </p:cNvSpPr>
          <p:nvPr>
            <p:ph type="body" idx="2"/>
          </p:nvPr>
        </p:nvSpPr>
        <p:spPr>
          <a:xfrm>
            <a:off x="462275" y="2571750"/>
            <a:ext cx="3837000" cy="2091475"/>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r>
              <a:rPr lang="en-IN" dirty="0"/>
              <a:t>Continuous Development</a:t>
            </a:r>
          </a:p>
          <a:p>
            <a:pPr marL="457200" lvl="0" indent="-317500" algn="l" rtl="0">
              <a:spcBef>
                <a:spcPts val="0"/>
              </a:spcBef>
              <a:spcAft>
                <a:spcPts val="0"/>
              </a:spcAft>
              <a:buSzPts val="1400"/>
              <a:buChar char="●"/>
            </a:pPr>
            <a:r>
              <a:rPr lang="en-IN" dirty="0"/>
              <a:t>Continuous Integration</a:t>
            </a:r>
          </a:p>
          <a:p>
            <a:pPr marL="457200" lvl="0" indent="-317500" algn="l" rtl="0">
              <a:spcBef>
                <a:spcPts val="0"/>
              </a:spcBef>
              <a:spcAft>
                <a:spcPts val="0"/>
              </a:spcAft>
              <a:buSzPts val="1400"/>
              <a:buChar char="●"/>
            </a:pPr>
            <a:r>
              <a:rPr lang="en-IN" dirty="0"/>
              <a:t>Continuous Testing</a:t>
            </a:r>
          </a:p>
          <a:p>
            <a:pPr marL="457200" lvl="0" indent="-317500" algn="l" rtl="0">
              <a:spcBef>
                <a:spcPts val="0"/>
              </a:spcBef>
              <a:spcAft>
                <a:spcPts val="0"/>
              </a:spcAft>
              <a:buSzPts val="1400"/>
              <a:buChar char="●"/>
            </a:pPr>
            <a:r>
              <a:rPr lang="en-IN" dirty="0"/>
              <a:t>Continuous Monitoring</a:t>
            </a:r>
          </a:p>
          <a:p>
            <a:pPr marL="457200" lvl="0" indent="-317500" algn="l" rtl="0">
              <a:spcBef>
                <a:spcPts val="0"/>
              </a:spcBef>
              <a:spcAft>
                <a:spcPts val="0"/>
              </a:spcAft>
              <a:buSzPts val="1400"/>
              <a:buChar char="●"/>
            </a:pPr>
            <a:r>
              <a:rPr lang="en-IN" dirty="0"/>
              <a:t>Continuous Feedback</a:t>
            </a:r>
          </a:p>
          <a:p>
            <a:pPr marL="457200" lvl="0" indent="-317500" algn="l" rtl="0">
              <a:spcBef>
                <a:spcPts val="0"/>
              </a:spcBef>
              <a:spcAft>
                <a:spcPts val="0"/>
              </a:spcAft>
              <a:buSzPts val="1400"/>
              <a:buChar char="●"/>
            </a:pPr>
            <a:r>
              <a:rPr lang="en-IN" dirty="0"/>
              <a:t>Continuous Deployment</a:t>
            </a:r>
          </a:p>
          <a:p>
            <a:pPr marL="457200" lvl="0" indent="-317500" algn="l" rtl="0">
              <a:spcBef>
                <a:spcPts val="0"/>
              </a:spcBef>
              <a:spcAft>
                <a:spcPts val="0"/>
              </a:spcAft>
              <a:buSzPts val="1400"/>
              <a:buChar char="●"/>
            </a:pPr>
            <a:r>
              <a:rPr lang="en-IN" dirty="0"/>
              <a:t>Continuous Operations</a:t>
            </a:r>
          </a:p>
          <a:p>
            <a:pPr marL="139700" lvl="0" indent="0" algn="l" rtl="0">
              <a:spcBef>
                <a:spcPts val="0"/>
              </a:spcBef>
              <a:spcAft>
                <a:spcPts val="0"/>
              </a:spcAft>
              <a:buSzPts val="1400"/>
              <a:buNone/>
            </a:pP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r>
              <a:rPr lang="en-IN" dirty="0">
                <a:hlinkClick r:id="rId3"/>
              </a:rPr>
              <a:t>https://intellipaat.com/blog/what-is-devops-lifecycle-and-process/</a:t>
            </a:r>
            <a:endParaRPr lang="en-IN" dirty="0"/>
          </a:p>
          <a:p>
            <a:pPr marL="0" indent="0">
              <a:spcAft>
                <a:spcPts val="1600"/>
              </a:spcAft>
              <a:buNone/>
            </a:pPr>
            <a:endParaRPr lang="en-IN" dirty="0"/>
          </a:p>
          <a:p>
            <a:pPr marL="0" indent="0">
              <a:spcAft>
                <a:spcPts val="1600"/>
              </a:spcAft>
              <a:buNone/>
            </a:pPr>
            <a:endParaRPr dirty="0"/>
          </a:p>
        </p:txBody>
      </p:sp>
      <p:pic>
        <p:nvPicPr>
          <p:cNvPr id="6" name="Picture 5" descr="DevOps Lifecycle Diagram">
            <a:extLst>
              <a:ext uri="{FF2B5EF4-FFF2-40B4-BE49-F238E27FC236}">
                <a16:creationId xmlns:a16="http://schemas.microsoft.com/office/drawing/2014/main" id="{433890C1-D0D8-4D5A-B6CE-605B85320098}"/>
              </a:ext>
            </a:extLst>
          </p:cNvPr>
          <p:cNvPicPr>
            <a:picLocks noChangeAspect="1"/>
          </p:cNvPicPr>
          <p:nvPr/>
        </p:nvPicPr>
        <p:blipFill rotWithShape="1">
          <a:blip r:embed="rId4">
            <a:extLst>
              <a:ext uri="{28A0092B-C50C-407E-A947-70E740481C1C}">
                <a14:useLocalDpi xmlns:a14="http://schemas.microsoft.com/office/drawing/2010/main" val="0"/>
              </a:ext>
            </a:extLst>
          </a:blip>
          <a:srcRect l="25000" t="14719" r="25160" b="13107"/>
          <a:stretch/>
        </p:blipFill>
        <p:spPr bwMode="auto">
          <a:xfrm>
            <a:off x="4572000" y="1888075"/>
            <a:ext cx="4572000" cy="237704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25236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594911"/>
            <a:ext cx="4045200" cy="9724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DevOps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How DevOps works?</a:t>
            </a:r>
            <a:endParaRPr dirty="0"/>
          </a:p>
        </p:txBody>
      </p:sp>
      <p:sp>
        <p:nvSpPr>
          <p:cNvPr id="75" name="Google Shape;75;p15"/>
          <p:cNvSpPr txBox="1">
            <a:spLocks noGrp="1"/>
          </p:cNvSpPr>
          <p:nvPr>
            <p:ph type="body" idx="2"/>
          </p:nvPr>
        </p:nvSpPr>
        <p:spPr>
          <a:xfrm>
            <a:off x="462275" y="2571750"/>
            <a:ext cx="3837000" cy="2091475"/>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r>
              <a:rPr lang="en-IN" dirty="0"/>
              <a:t>DevOps is a software development methodology that improves the collaboration between developers and operations teams using various automation tools.</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r>
              <a:rPr lang="en-IN" dirty="0">
                <a:hlinkClick r:id="rId3"/>
              </a:rPr>
              <a:t>https://www.geeksforgeeks.org/how-devops-works/</a:t>
            </a:r>
            <a:endParaRPr lang="en-IN" dirty="0"/>
          </a:p>
          <a:p>
            <a:pPr marL="0" indent="0">
              <a:spcAft>
                <a:spcPts val="1600"/>
              </a:spcAft>
              <a:buNone/>
            </a:pPr>
            <a:endParaRPr lang="en-IN" dirty="0"/>
          </a:p>
          <a:p>
            <a:pPr marL="0" indent="0">
              <a:spcAft>
                <a:spcPts val="1600"/>
              </a:spcAft>
              <a:buNone/>
            </a:pPr>
            <a:endParaRPr dirty="0"/>
          </a:p>
        </p:txBody>
      </p:sp>
      <p:pic>
        <p:nvPicPr>
          <p:cNvPr id="2050" name="Picture 2">
            <a:extLst>
              <a:ext uri="{FF2B5EF4-FFF2-40B4-BE49-F238E27FC236}">
                <a16:creationId xmlns:a16="http://schemas.microsoft.com/office/drawing/2014/main" id="{646C2B91-8276-4B77-B340-A905793E0E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928306"/>
            <a:ext cx="4572000" cy="19195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0199933-0C69-49A9-805D-A783F58F22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847844"/>
            <a:ext cx="4572000" cy="170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801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594911"/>
            <a:ext cx="4045200" cy="9724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DevOps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dirty="0"/>
              <a:t>Why AWS for DevOps?</a:t>
            </a:r>
          </a:p>
        </p:txBody>
      </p:sp>
      <p:sp>
        <p:nvSpPr>
          <p:cNvPr id="75" name="Google Shape;75;p15"/>
          <p:cNvSpPr txBox="1">
            <a:spLocks noGrp="1"/>
          </p:cNvSpPr>
          <p:nvPr>
            <p:ph type="body" idx="2"/>
          </p:nvPr>
        </p:nvSpPr>
        <p:spPr>
          <a:xfrm>
            <a:off x="462275" y="2571750"/>
            <a:ext cx="3837000" cy="2091475"/>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r>
              <a:rPr lang="en-IN" dirty="0"/>
              <a:t>Get Started Fast</a:t>
            </a:r>
          </a:p>
          <a:p>
            <a:pPr marL="457200" lvl="0" indent="-317500" algn="l" rtl="0">
              <a:spcBef>
                <a:spcPts val="0"/>
              </a:spcBef>
              <a:spcAft>
                <a:spcPts val="0"/>
              </a:spcAft>
              <a:buSzPts val="1400"/>
              <a:buChar char="●"/>
            </a:pPr>
            <a:r>
              <a:rPr lang="en-IN" dirty="0"/>
              <a:t>Fully Managed Services</a:t>
            </a:r>
          </a:p>
          <a:p>
            <a:pPr marL="457200" lvl="0" indent="-317500" algn="l" rtl="0">
              <a:spcBef>
                <a:spcPts val="0"/>
              </a:spcBef>
              <a:spcAft>
                <a:spcPts val="0"/>
              </a:spcAft>
              <a:buSzPts val="1400"/>
              <a:buChar char="●"/>
            </a:pPr>
            <a:r>
              <a:rPr lang="en-IN" dirty="0"/>
              <a:t>Built for Scale</a:t>
            </a:r>
          </a:p>
          <a:p>
            <a:pPr marL="457200" lvl="0" indent="-317500" algn="l" rtl="0">
              <a:spcBef>
                <a:spcPts val="0"/>
              </a:spcBef>
              <a:spcAft>
                <a:spcPts val="0"/>
              </a:spcAft>
              <a:buSzPts val="1400"/>
              <a:buChar char="●"/>
            </a:pPr>
            <a:r>
              <a:rPr lang="en-IN" dirty="0"/>
              <a:t>Programmable</a:t>
            </a:r>
          </a:p>
          <a:p>
            <a:pPr marL="457200" lvl="0" indent="-317500" algn="l" rtl="0">
              <a:spcBef>
                <a:spcPts val="0"/>
              </a:spcBef>
              <a:spcAft>
                <a:spcPts val="0"/>
              </a:spcAft>
              <a:buSzPts val="1400"/>
              <a:buChar char="●"/>
            </a:pPr>
            <a:r>
              <a:rPr lang="en-IN" dirty="0"/>
              <a:t>Automation</a:t>
            </a:r>
          </a:p>
          <a:p>
            <a:pPr marL="457200" lvl="0" indent="-317500" algn="l" rtl="0">
              <a:spcBef>
                <a:spcPts val="0"/>
              </a:spcBef>
              <a:spcAft>
                <a:spcPts val="0"/>
              </a:spcAft>
              <a:buSzPts val="1400"/>
              <a:buChar char="●"/>
            </a:pPr>
            <a:r>
              <a:rPr lang="en-IN" dirty="0"/>
              <a:t>Secure</a:t>
            </a:r>
          </a:p>
          <a:p>
            <a:pPr marL="457200" lvl="0" indent="-317500" algn="l" rtl="0">
              <a:spcBef>
                <a:spcPts val="0"/>
              </a:spcBef>
              <a:spcAft>
                <a:spcPts val="0"/>
              </a:spcAft>
              <a:buSzPts val="1400"/>
              <a:buChar char="●"/>
            </a:pPr>
            <a:r>
              <a:rPr lang="en-IN" dirty="0"/>
              <a:t>Large Partner Ecosystem</a:t>
            </a:r>
          </a:p>
          <a:p>
            <a:pPr marL="457200" lvl="0" indent="-317500" algn="l" rtl="0">
              <a:spcBef>
                <a:spcPts val="0"/>
              </a:spcBef>
              <a:spcAft>
                <a:spcPts val="0"/>
              </a:spcAft>
              <a:buSzPts val="1400"/>
              <a:buChar char="●"/>
            </a:pPr>
            <a:r>
              <a:rPr lang="en-IN" dirty="0"/>
              <a:t>Pay-As-You-Go</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r>
              <a:rPr lang="en-IN" dirty="0">
                <a:hlinkClick r:id="rId3"/>
              </a:rPr>
              <a:t>https://www.scikey.ai/read-blog/540_devops-for-aws-cloud-management.html</a:t>
            </a:r>
            <a:endParaRPr lang="en-IN" dirty="0"/>
          </a:p>
          <a:p>
            <a:pPr marL="0" indent="0">
              <a:spcAft>
                <a:spcPts val="1600"/>
              </a:spcAft>
              <a:buNone/>
            </a:pPr>
            <a:endParaRPr dirty="0"/>
          </a:p>
        </p:txBody>
      </p:sp>
      <p:pic>
        <p:nvPicPr>
          <p:cNvPr id="3074" name="Picture 2">
            <a:extLst>
              <a:ext uri="{FF2B5EF4-FFF2-40B4-BE49-F238E27FC236}">
                <a16:creationId xmlns:a16="http://schemas.microsoft.com/office/drawing/2014/main" id="{F9E9D924-FC8C-402B-A654-4E66832414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709" b="18297"/>
          <a:stretch/>
        </p:blipFill>
        <p:spPr bwMode="auto">
          <a:xfrm>
            <a:off x="4572000" y="1705919"/>
            <a:ext cx="4572000" cy="2616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593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discuss:</a:t>
            </a:r>
            <a:endParaRPr/>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dirty="0"/>
              <a:t>Application Migration</a:t>
            </a:r>
          </a:p>
          <a:p>
            <a:pPr marL="457200" lvl="0" indent="-342900" algn="l" rtl="0">
              <a:spcBef>
                <a:spcPts val="0"/>
              </a:spcBef>
              <a:spcAft>
                <a:spcPts val="0"/>
              </a:spcAft>
              <a:buSzPts val="1800"/>
              <a:buChar char="●"/>
            </a:pPr>
            <a:r>
              <a:rPr lang="en-IN" dirty="0"/>
              <a:t>Cloud Migration Strategy</a:t>
            </a:r>
          </a:p>
          <a:p>
            <a:pPr marL="457200" lvl="0" indent="-342900" algn="l" rtl="0">
              <a:spcBef>
                <a:spcPts val="0"/>
              </a:spcBef>
              <a:spcAft>
                <a:spcPts val="0"/>
              </a:spcAft>
              <a:buSzPts val="1800"/>
              <a:buChar char="●"/>
            </a:pPr>
            <a:r>
              <a:rPr lang="en-US" dirty="0"/>
              <a:t>Benefits of Migrating to the Cloud</a:t>
            </a:r>
            <a:endParaRPr lang="en-IN" dirty="0"/>
          </a:p>
          <a:p>
            <a:pPr marL="457200" lvl="0" indent="-342900" algn="l" rtl="0">
              <a:spcBef>
                <a:spcPts val="0"/>
              </a:spcBef>
              <a:spcAft>
                <a:spcPts val="0"/>
              </a:spcAft>
              <a:buSzPts val="1800"/>
              <a:buChar char="●"/>
            </a:pPr>
            <a:r>
              <a:rPr lang="en-IN" dirty="0"/>
              <a:t>Application migration risks</a:t>
            </a:r>
          </a:p>
          <a:p>
            <a:pPr marL="457200" lvl="0" indent="-342900" algn="l" rtl="0">
              <a:spcBef>
                <a:spcPts val="0"/>
              </a:spcBef>
              <a:spcAft>
                <a:spcPts val="0"/>
              </a:spcAft>
              <a:buSzPts val="1800"/>
              <a:buChar char="●"/>
            </a:pPr>
            <a:r>
              <a:rPr lang="en-US" dirty="0"/>
              <a:t>Application migration plan in three stages</a:t>
            </a:r>
            <a:endParaRPr lang="en-IN" dirty="0"/>
          </a:p>
          <a:p>
            <a:pPr marL="457200" lvl="0" indent="-342900" algn="l" rtl="0">
              <a:spcBef>
                <a:spcPts val="0"/>
              </a:spcBef>
              <a:spcAft>
                <a:spcPts val="0"/>
              </a:spcAft>
              <a:buSzPts val="1800"/>
              <a:buChar char="●"/>
            </a:pPr>
            <a:r>
              <a:rPr lang="en-IN" dirty="0"/>
              <a:t>Cloud migration checklist</a:t>
            </a:r>
          </a:p>
          <a:p>
            <a:pPr marL="457200" lvl="0" indent="-342900" algn="l" rtl="0">
              <a:spcBef>
                <a:spcPts val="0"/>
              </a:spcBef>
              <a:spcAft>
                <a:spcPts val="0"/>
              </a:spcAft>
              <a:buSzPts val="1800"/>
              <a:buChar char="●"/>
            </a:pPr>
            <a:r>
              <a:rPr lang="en-IN" dirty="0"/>
              <a:t>Application migration and IBM Cloud</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594911"/>
            <a:ext cx="4045200" cy="9724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DevOps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dirty="0"/>
              <a:t>Benefits of DevOps</a:t>
            </a:r>
          </a:p>
        </p:txBody>
      </p:sp>
      <p:sp>
        <p:nvSpPr>
          <p:cNvPr id="75" name="Google Shape;75;p15"/>
          <p:cNvSpPr txBox="1">
            <a:spLocks noGrp="1"/>
          </p:cNvSpPr>
          <p:nvPr>
            <p:ph type="body" idx="2"/>
          </p:nvPr>
        </p:nvSpPr>
        <p:spPr>
          <a:xfrm>
            <a:off x="462275" y="2571750"/>
            <a:ext cx="3837000" cy="2091475"/>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r>
              <a:rPr lang="en-IN" dirty="0"/>
              <a:t>Speed</a:t>
            </a:r>
          </a:p>
          <a:p>
            <a:pPr marL="457200" lvl="0" indent="-317500" algn="l" rtl="0">
              <a:spcBef>
                <a:spcPts val="0"/>
              </a:spcBef>
              <a:spcAft>
                <a:spcPts val="0"/>
              </a:spcAft>
              <a:buSzPts val="1400"/>
              <a:buChar char="●"/>
            </a:pPr>
            <a:r>
              <a:rPr lang="en-IN" dirty="0"/>
              <a:t>Rapid Delivery</a:t>
            </a:r>
          </a:p>
          <a:p>
            <a:pPr marL="457200" lvl="0" indent="-317500" algn="l" rtl="0">
              <a:spcBef>
                <a:spcPts val="0"/>
              </a:spcBef>
              <a:spcAft>
                <a:spcPts val="0"/>
              </a:spcAft>
              <a:buSzPts val="1400"/>
              <a:buChar char="●"/>
            </a:pPr>
            <a:r>
              <a:rPr lang="en-IN" dirty="0"/>
              <a:t>Reliability</a:t>
            </a:r>
          </a:p>
          <a:p>
            <a:pPr marL="457200" lvl="0" indent="-317500" algn="l" rtl="0">
              <a:spcBef>
                <a:spcPts val="0"/>
              </a:spcBef>
              <a:spcAft>
                <a:spcPts val="0"/>
              </a:spcAft>
              <a:buSzPts val="1400"/>
              <a:buChar char="●"/>
            </a:pPr>
            <a:r>
              <a:rPr lang="en-IN" dirty="0"/>
              <a:t>Scale</a:t>
            </a:r>
          </a:p>
          <a:p>
            <a:pPr marL="457200" lvl="0" indent="-317500" algn="l" rtl="0">
              <a:spcBef>
                <a:spcPts val="0"/>
              </a:spcBef>
              <a:spcAft>
                <a:spcPts val="0"/>
              </a:spcAft>
              <a:buSzPts val="1400"/>
              <a:buChar char="●"/>
            </a:pPr>
            <a:r>
              <a:rPr lang="en-IN" dirty="0"/>
              <a:t>Improved Collaboration</a:t>
            </a:r>
          </a:p>
          <a:p>
            <a:pPr marL="457200" lvl="0" indent="-317500" algn="l" rtl="0">
              <a:spcBef>
                <a:spcPts val="0"/>
              </a:spcBef>
              <a:spcAft>
                <a:spcPts val="0"/>
              </a:spcAft>
              <a:buSzPts val="1400"/>
              <a:buChar char="●"/>
            </a:pPr>
            <a:r>
              <a:rPr lang="en-IN" dirty="0"/>
              <a:t>Security</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r>
              <a:rPr lang="en-IN" dirty="0">
                <a:hlinkClick r:id="rId3"/>
              </a:rPr>
              <a:t>https://www.business2community.com/business-intelligence/9-key-benefits-of-devops-02391855 /</a:t>
            </a:r>
            <a:endParaRPr lang="en-IN" dirty="0"/>
          </a:p>
          <a:p>
            <a:pPr marL="0" indent="0">
              <a:spcAft>
                <a:spcPts val="1600"/>
              </a:spcAft>
              <a:buNone/>
            </a:pPr>
            <a:endParaRPr lang="en-IN" dirty="0"/>
          </a:p>
          <a:p>
            <a:pPr marL="0" indent="0">
              <a:spcAft>
                <a:spcPts val="1600"/>
              </a:spcAft>
              <a:buNone/>
            </a:pPr>
            <a:endParaRPr dirty="0"/>
          </a:p>
        </p:txBody>
      </p:sp>
      <p:pic>
        <p:nvPicPr>
          <p:cNvPr id="4098" name="Picture 2" descr="9 Key Benefits of DevOps - Business 2 Community">
            <a:extLst>
              <a:ext uri="{FF2B5EF4-FFF2-40B4-BE49-F238E27FC236}">
                <a16:creationId xmlns:a16="http://schemas.microsoft.com/office/drawing/2014/main" id="{B06D92F2-C9DD-4F0E-B717-C12CBD4FE5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389" b="11888"/>
          <a:stretch/>
        </p:blipFill>
        <p:spPr bwMode="auto">
          <a:xfrm>
            <a:off x="4571999" y="1745672"/>
            <a:ext cx="4572001" cy="2563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448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594911"/>
            <a:ext cx="4045200" cy="9724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DevOps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dirty="0"/>
              <a:t>History of DevOps</a:t>
            </a:r>
          </a:p>
        </p:txBody>
      </p:sp>
      <p:sp>
        <p:nvSpPr>
          <p:cNvPr id="75" name="Google Shape;75;p15"/>
          <p:cNvSpPr txBox="1">
            <a:spLocks noGrp="1"/>
          </p:cNvSpPr>
          <p:nvPr>
            <p:ph type="body" idx="2"/>
          </p:nvPr>
        </p:nvSpPr>
        <p:spPr>
          <a:xfrm>
            <a:off x="462275" y="2571750"/>
            <a:ext cx="3837000" cy="2091475"/>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r>
              <a:rPr lang="en-IN" dirty="0"/>
              <a:t>Before DevOps, we had two approaches for software development namely the Waterfall and the Agile.</a:t>
            </a:r>
          </a:p>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endParaRPr lang="en-IN"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r>
              <a:rPr lang="en-IN" dirty="0">
                <a:hlinkClick r:id="rId3"/>
              </a:rPr>
              <a:t>https://blog.devops4me.com/content/images/2020/08/DevOps-timeline-1.jpg</a:t>
            </a:r>
            <a:endParaRPr lang="en-IN" dirty="0"/>
          </a:p>
          <a:p>
            <a:pPr marL="0" indent="0">
              <a:spcAft>
                <a:spcPts val="1600"/>
              </a:spcAft>
              <a:buNone/>
            </a:pPr>
            <a:endParaRPr dirty="0"/>
          </a:p>
        </p:txBody>
      </p:sp>
      <p:pic>
        <p:nvPicPr>
          <p:cNvPr id="1028" name="Picture 4">
            <a:extLst>
              <a:ext uri="{FF2B5EF4-FFF2-40B4-BE49-F238E27FC236}">
                <a16:creationId xmlns:a16="http://schemas.microsoft.com/office/drawing/2014/main" id="{7D557D44-4F3F-47A1-B258-BD19F0ADDB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367" y="1209574"/>
            <a:ext cx="4572000" cy="3001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394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594911"/>
            <a:ext cx="4045200" cy="9724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DevOps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dirty="0"/>
              <a:t>DevOps methodologies</a:t>
            </a:r>
          </a:p>
        </p:txBody>
      </p:sp>
      <p:sp>
        <p:nvSpPr>
          <p:cNvPr id="75" name="Google Shape;75;p15"/>
          <p:cNvSpPr txBox="1">
            <a:spLocks noGrp="1"/>
          </p:cNvSpPr>
          <p:nvPr>
            <p:ph type="body" idx="2"/>
          </p:nvPr>
        </p:nvSpPr>
        <p:spPr>
          <a:xfrm>
            <a:off x="462275" y="2571750"/>
            <a:ext cx="3837000" cy="2091475"/>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r>
              <a:rPr lang="en-IN" dirty="0"/>
              <a:t>Scrum</a:t>
            </a:r>
          </a:p>
          <a:p>
            <a:pPr marL="457200" lvl="0" indent="-317500" algn="l" rtl="0">
              <a:spcBef>
                <a:spcPts val="0"/>
              </a:spcBef>
              <a:spcAft>
                <a:spcPts val="0"/>
              </a:spcAft>
              <a:buSzPts val="1400"/>
              <a:buChar char="●"/>
            </a:pPr>
            <a:r>
              <a:rPr lang="en-IN" dirty="0"/>
              <a:t>Kanban</a:t>
            </a:r>
          </a:p>
          <a:p>
            <a:pPr marL="457200" lvl="0" indent="-317500" algn="l" rtl="0">
              <a:spcBef>
                <a:spcPts val="0"/>
              </a:spcBef>
              <a:spcAft>
                <a:spcPts val="0"/>
              </a:spcAft>
              <a:buSzPts val="1400"/>
              <a:buChar char="●"/>
            </a:pPr>
            <a:r>
              <a:rPr lang="en-IN" dirty="0"/>
              <a:t>Scaled Agile Framework (</a:t>
            </a:r>
            <a:r>
              <a:rPr lang="en-IN" dirty="0" err="1"/>
              <a:t>SAFe</a:t>
            </a:r>
            <a:r>
              <a:rPr lang="en-IN" dirty="0"/>
              <a:t>)</a:t>
            </a:r>
          </a:p>
          <a:p>
            <a:pPr marL="457200" lvl="0" indent="-317500" algn="l" rtl="0">
              <a:spcBef>
                <a:spcPts val="0"/>
              </a:spcBef>
              <a:spcAft>
                <a:spcPts val="0"/>
              </a:spcAft>
              <a:buSzPts val="1400"/>
              <a:buChar char="●"/>
            </a:pPr>
            <a:r>
              <a:rPr lang="en-IN" dirty="0"/>
              <a:t>Lean development</a:t>
            </a:r>
          </a:p>
          <a:p>
            <a:pPr marL="457200" lvl="0" indent="-317500" algn="l" rtl="0">
              <a:spcBef>
                <a:spcPts val="0"/>
              </a:spcBef>
              <a:spcAft>
                <a:spcPts val="0"/>
              </a:spcAft>
              <a:buSzPts val="1400"/>
              <a:buChar char="●"/>
            </a:pPr>
            <a:r>
              <a:rPr lang="en-IN" dirty="0"/>
              <a:t>Extreme programming (XP)</a:t>
            </a:r>
          </a:p>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endParaRPr lang="en-IN" dirty="0"/>
          </a:p>
          <a:p>
            <a:pPr marL="139700" lvl="0" indent="0" algn="l" rtl="0">
              <a:spcBef>
                <a:spcPts val="0"/>
              </a:spcBef>
              <a:spcAft>
                <a:spcPts val="0"/>
              </a:spcAft>
              <a:buSzPts val="1400"/>
              <a:buNone/>
            </a:pPr>
            <a:endParaRPr lang="en-IN" dirty="0"/>
          </a:p>
        </p:txBody>
      </p:sp>
      <p:sp>
        <p:nvSpPr>
          <p:cNvPr id="77" name="Google Shape;77;p15"/>
          <p:cNvSpPr txBox="1">
            <a:spLocks noGrp="1"/>
          </p:cNvSpPr>
          <p:nvPr>
            <p:ph type="body" idx="3"/>
          </p:nvPr>
        </p:nvSpPr>
        <p:spPr>
          <a:xfrm>
            <a:off x="5130369" y="4663225"/>
            <a:ext cx="3875086" cy="243070"/>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r>
              <a:rPr lang="en-IN" dirty="0">
                <a:hlinkClick r:id="rId3"/>
              </a:rPr>
              <a:t>https://www.addteq.com/blog/2019/11/kanban-vs-scrum-lets-understand-the-difference/</a:t>
            </a:r>
            <a:endParaRPr lang="en-IN" dirty="0"/>
          </a:p>
          <a:p>
            <a:pPr marL="0" indent="0">
              <a:spcAft>
                <a:spcPts val="1600"/>
              </a:spcAft>
              <a:buNone/>
            </a:pPr>
            <a:endParaRPr dirty="0"/>
          </a:p>
        </p:txBody>
      </p:sp>
      <p:pic>
        <p:nvPicPr>
          <p:cNvPr id="2" name="Picture 1">
            <a:extLst>
              <a:ext uri="{FF2B5EF4-FFF2-40B4-BE49-F238E27FC236}">
                <a16:creationId xmlns:a16="http://schemas.microsoft.com/office/drawing/2014/main" id="{F7F794B9-7B22-4B41-88C2-C7ADECFD2736}"/>
              </a:ext>
            </a:extLst>
          </p:cNvPr>
          <p:cNvPicPr>
            <a:picLocks noChangeAspect="1"/>
          </p:cNvPicPr>
          <p:nvPr/>
        </p:nvPicPr>
        <p:blipFill>
          <a:blip r:embed="rId4"/>
          <a:stretch>
            <a:fillRect/>
          </a:stretch>
        </p:blipFill>
        <p:spPr>
          <a:xfrm>
            <a:off x="4572000" y="1235047"/>
            <a:ext cx="4572000" cy="2962880"/>
          </a:xfrm>
          <a:prstGeom prst="rect">
            <a:avLst/>
          </a:prstGeom>
        </p:spPr>
      </p:pic>
    </p:spTree>
    <p:extLst>
      <p:ext uri="{BB962C8B-B14F-4D97-AF65-F5344CB8AC3E}">
        <p14:creationId xmlns:p14="http://schemas.microsoft.com/office/powerpoint/2010/main" val="2317521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594911"/>
            <a:ext cx="4045200" cy="9724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DevOps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dirty="0"/>
              <a:t>DevOps Tools</a:t>
            </a:r>
          </a:p>
        </p:txBody>
      </p:sp>
      <p:sp>
        <p:nvSpPr>
          <p:cNvPr id="75" name="Google Shape;75;p15"/>
          <p:cNvSpPr txBox="1">
            <a:spLocks noGrp="1"/>
          </p:cNvSpPr>
          <p:nvPr>
            <p:ph type="body" idx="2"/>
          </p:nvPr>
        </p:nvSpPr>
        <p:spPr>
          <a:xfrm>
            <a:off x="462275" y="2571750"/>
            <a:ext cx="3837000" cy="2091475"/>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r>
              <a:rPr lang="en-IN" dirty="0"/>
              <a:t>Git</a:t>
            </a:r>
          </a:p>
          <a:p>
            <a:pPr marL="457200" lvl="0" indent="-317500" algn="l" rtl="0">
              <a:spcBef>
                <a:spcPts val="0"/>
              </a:spcBef>
              <a:spcAft>
                <a:spcPts val="0"/>
              </a:spcAft>
              <a:buSzPts val="1400"/>
              <a:buChar char="●"/>
            </a:pPr>
            <a:r>
              <a:rPr lang="en-IN" dirty="0"/>
              <a:t>Docker</a:t>
            </a:r>
          </a:p>
          <a:p>
            <a:pPr marL="457200" lvl="0" indent="-317500" algn="l" rtl="0">
              <a:spcBef>
                <a:spcPts val="0"/>
              </a:spcBef>
              <a:spcAft>
                <a:spcPts val="0"/>
              </a:spcAft>
              <a:buSzPts val="1400"/>
              <a:buChar char="●"/>
            </a:pPr>
            <a:r>
              <a:rPr lang="en-IN" dirty="0"/>
              <a:t>Selenium</a:t>
            </a:r>
          </a:p>
          <a:p>
            <a:pPr marL="457200" lvl="0" indent="-317500" algn="l" rtl="0">
              <a:spcBef>
                <a:spcPts val="0"/>
              </a:spcBef>
              <a:spcAft>
                <a:spcPts val="0"/>
              </a:spcAft>
              <a:buSzPts val="1400"/>
              <a:buChar char="●"/>
            </a:pPr>
            <a:r>
              <a:rPr lang="en-IN" dirty="0"/>
              <a:t>Jenkins</a:t>
            </a:r>
          </a:p>
          <a:p>
            <a:pPr marL="457200" lvl="0" indent="-317500" algn="l" rtl="0">
              <a:spcBef>
                <a:spcPts val="0"/>
              </a:spcBef>
              <a:spcAft>
                <a:spcPts val="0"/>
              </a:spcAft>
              <a:buSzPts val="1400"/>
              <a:buChar char="●"/>
            </a:pPr>
            <a:r>
              <a:rPr lang="en-IN" dirty="0"/>
              <a:t>Ansible</a:t>
            </a:r>
          </a:p>
          <a:p>
            <a:pPr marL="457200" lvl="0" indent="-317500" algn="l" rtl="0">
              <a:spcBef>
                <a:spcPts val="0"/>
              </a:spcBef>
              <a:spcAft>
                <a:spcPts val="0"/>
              </a:spcAft>
              <a:buSzPts val="1400"/>
              <a:buChar char="●"/>
            </a:pPr>
            <a:r>
              <a:rPr lang="en-IN" dirty="0"/>
              <a:t>Puppet</a:t>
            </a:r>
          </a:p>
          <a:p>
            <a:pPr marL="457200" lvl="0" indent="-317500" algn="l" rtl="0">
              <a:spcBef>
                <a:spcPts val="0"/>
              </a:spcBef>
              <a:spcAft>
                <a:spcPts val="0"/>
              </a:spcAft>
              <a:buSzPts val="1400"/>
              <a:buChar char="●"/>
            </a:pPr>
            <a:r>
              <a:rPr lang="en-IN" dirty="0"/>
              <a:t>Nagios</a:t>
            </a:r>
          </a:p>
          <a:p>
            <a:pPr marL="457200" lvl="0" indent="-317500" algn="l" rtl="0">
              <a:spcBef>
                <a:spcPts val="0"/>
              </a:spcBef>
              <a:spcAft>
                <a:spcPts val="0"/>
              </a:spcAft>
              <a:buSzPts val="1400"/>
              <a:buChar char="●"/>
            </a:pPr>
            <a:r>
              <a:rPr lang="en-IN" dirty="0"/>
              <a:t>Chef</a:t>
            </a:r>
          </a:p>
          <a:p>
            <a:pPr marL="457200" lvl="0" indent="-317500" algn="l" rtl="0">
              <a:spcBef>
                <a:spcPts val="0"/>
              </a:spcBef>
              <a:spcAft>
                <a:spcPts val="0"/>
              </a:spcAft>
              <a:buSzPts val="1400"/>
              <a:buChar char="●"/>
            </a:pPr>
            <a:endParaRPr lang="en-IN" dirty="0"/>
          </a:p>
          <a:p>
            <a:pPr marL="139700" lvl="0" indent="0" algn="l" rtl="0">
              <a:spcBef>
                <a:spcPts val="0"/>
              </a:spcBef>
              <a:spcAft>
                <a:spcPts val="0"/>
              </a:spcAft>
              <a:buSzPts val="1400"/>
              <a:buNone/>
            </a:pPr>
            <a:endParaRPr lang="en-IN" dirty="0"/>
          </a:p>
        </p:txBody>
      </p:sp>
      <p:sp>
        <p:nvSpPr>
          <p:cNvPr id="77" name="Google Shape;77;p15"/>
          <p:cNvSpPr txBox="1">
            <a:spLocks noGrp="1"/>
          </p:cNvSpPr>
          <p:nvPr>
            <p:ph type="body" idx="3"/>
          </p:nvPr>
        </p:nvSpPr>
        <p:spPr>
          <a:xfrm>
            <a:off x="5061095" y="4663224"/>
            <a:ext cx="3397500" cy="480275"/>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r>
              <a:rPr lang="en-IN" dirty="0">
                <a:hlinkClick r:id="rId3"/>
              </a:rPr>
              <a:t>https://simpat.tech/wp-content/uploads/2021/09/devops-architecture-diagram.jpg</a:t>
            </a:r>
            <a:endParaRPr lang="en-IN" dirty="0"/>
          </a:p>
          <a:p>
            <a:pPr marL="0" indent="0">
              <a:spcAft>
                <a:spcPts val="1600"/>
              </a:spcAft>
              <a:buNone/>
            </a:pPr>
            <a:endParaRPr dirty="0"/>
          </a:p>
        </p:txBody>
      </p:sp>
      <p:pic>
        <p:nvPicPr>
          <p:cNvPr id="6" name="Picture 5">
            <a:extLst>
              <a:ext uri="{FF2B5EF4-FFF2-40B4-BE49-F238E27FC236}">
                <a16:creationId xmlns:a16="http://schemas.microsoft.com/office/drawing/2014/main" id="{A99BBD14-19F1-4AEE-81B5-2600E182B54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454727"/>
            <a:ext cx="4572000" cy="2895600"/>
          </a:xfrm>
          <a:prstGeom prst="rect">
            <a:avLst/>
          </a:prstGeom>
          <a:noFill/>
          <a:ln>
            <a:noFill/>
          </a:ln>
        </p:spPr>
      </p:pic>
    </p:spTree>
    <p:extLst>
      <p:ext uri="{BB962C8B-B14F-4D97-AF65-F5344CB8AC3E}">
        <p14:creationId xmlns:p14="http://schemas.microsoft.com/office/powerpoint/2010/main" val="30285807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594911"/>
            <a:ext cx="4045200" cy="9724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DevOps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dirty="0"/>
              <a:t>DevOps Tools</a:t>
            </a:r>
          </a:p>
        </p:txBody>
      </p:sp>
      <p:sp>
        <p:nvSpPr>
          <p:cNvPr id="75" name="Google Shape;75;p15"/>
          <p:cNvSpPr txBox="1">
            <a:spLocks noGrp="1"/>
          </p:cNvSpPr>
          <p:nvPr>
            <p:ph type="body" idx="2"/>
          </p:nvPr>
        </p:nvSpPr>
        <p:spPr>
          <a:xfrm>
            <a:off x="462275" y="2571750"/>
            <a:ext cx="3837000" cy="2091475"/>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r>
              <a:rPr lang="en-IN" dirty="0"/>
              <a:t>SVN</a:t>
            </a:r>
          </a:p>
          <a:p>
            <a:pPr marL="457200" lvl="0" indent="-317500" algn="l" rtl="0">
              <a:spcBef>
                <a:spcPts val="0"/>
              </a:spcBef>
              <a:spcAft>
                <a:spcPts val="0"/>
              </a:spcAft>
              <a:buSzPts val="1400"/>
              <a:buChar char="●"/>
            </a:pPr>
            <a:r>
              <a:rPr lang="en-IN" dirty="0"/>
              <a:t>Rational </a:t>
            </a:r>
            <a:r>
              <a:rPr lang="en-IN" dirty="0" err="1"/>
              <a:t>Clearcase</a:t>
            </a:r>
            <a:endParaRPr lang="en-IN" dirty="0"/>
          </a:p>
          <a:p>
            <a:pPr marL="457200" lvl="0" indent="-317500" algn="l" rtl="0">
              <a:spcBef>
                <a:spcPts val="0"/>
              </a:spcBef>
              <a:spcAft>
                <a:spcPts val="0"/>
              </a:spcAft>
              <a:buSzPts val="1400"/>
              <a:buChar char="●"/>
            </a:pPr>
            <a:r>
              <a:rPr lang="en-IN" dirty="0"/>
              <a:t>Maven</a:t>
            </a:r>
          </a:p>
          <a:p>
            <a:pPr marL="457200" lvl="0" indent="-317500" algn="l" rtl="0">
              <a:spcBef>
                <a:spcPts val="0"/>
              </a:spcBef>
              <a:spcAft>
                <a:spcPts val="0"/>
              </a:spcAft>
              <a:buSzPts val="1400"/>
              <a:buChar char="●"/>
            </a:pPr>
            <a:r>
              <a:rPr lang="en-IN" dirty="0"/>
              <a:t>Apache Ant</a:t>
            </a:r>
          </a:p>
          <a:p>
            <a:pPr marL="457200" lvl="0" indent="-317500" algn="l" rtl="0">
              <a:spcBef>
                <a:spcPts val="0"/>
              </a:spcBef>
              <a:spcAft>
                <a:spcPts val="0"/>
              </a:spcAft>
              <a:buSzPts val="1400"/>
              <a:buChar char="●"/>
            </a:pPr>
            <a:r>
              <a:rPr lang="en-IN" dirty="0"/>
              <a:t>Kubernetes</a:t>
            </a:r>
          </a:p>
          <a:p>
            <a:pPr marL="457200" lvl="0" indent="-317500" algn="l" rtl="0">
              <a:spcBef>
                <a:spcPts val="0"/>
              </a:spcBef>
              <a:spcAft>
                <a:spcPts val="0"/>
              </a:spcAft>
              <a:buSzPts val="1400"/>
              <a:buChar char="●"/>
            </a:pPr>
            <a:r>
              <a:rPr lang="en-IN" dirty="0" err="1"/>
              <a:t>SignalFx</a:t>
            </a:r>
            <a:endParaRPr lang="en-IN" dirty="0"/>
          </a:p>
          <a:p>
            <a:pPr marL="457200" lvl="0" indent="-317500" algn="l" rtl="0">
              <a:spcBef>
                <a:spcPts val="0"/>
              </a:spcBef>
              <a:spcAft>
                <a:spcPts val="0"/>
              </a:spcAft>
              <a:buSzPts val="1400"/>
              <a:buChar char="●"/>
            </a:pPr>
            <a:r>
              <a:rPr lang="en-IN" dirty="0"/>
              <a:t>Prometheus</a:t>
            </a:r>
          </a:p>
          <a:p>
            <a:pPr marL="139700" lvl="0" indent="0" algn="l" rtl="0">
              <a:spcBef>
                <a:spcPts val="0"/>
              </a:spcBef>
              <a:spcAft>
                <a:spcPts val="0"/>
              </a:spcAft>
              <a:buSzPts val="1400"/>
              <a:buNone/>
            </a:pPr>
            <a:endParaRPr lang="en-IN"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r>
              <a:rPr lang="en-IN" dirty="0">
                <a:hlinkClick r:id="rId3"/>
              </a:rPr>
              <a:t>https://www.pqatesting.com/wp-content/uploads/2020/11/The-DevOps-Tool-Ecosystem.png</a:t>
            </a:r>
            <a:endParaRPr lang="en-IN" dirty="0"/>
          </a:p>
          <a:p>
            <a:pPr marL="0" indent="0">
              <a:spcAft>
                <a:spcPts val="1600"/>
              </a:spcAft>
              <a:buNone/>
            </a:pPr>
            <a:endParaRPr dirty="0"/>
          </a:p>
        </p:txBody>
      </p:sp>
      <p:pic>
        <p:nvPicPr>
          <p:cNvPr id="5122" name="Picture 2">
            <a:extLst>
              <a:ext uri="{FF2B5EF4-FFF2-40B4-BE49-F238E27FC236}">
                <a16:creationId xmlns:a16="http://schemas.microsoft.com/office/drawing/2014/main" id="{7116AEDC-4708-4C06-8F1E-AE96A6566A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842763"/>
            <a:ext cx="4572000" cy="3457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989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594911"/>
            <a:ext cx="4045200" cy="9724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DevOps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dirty="0"/>
              <a:t>DevOps Tools</a:t>
            </a:r>
          </a:p>
        </p:txBody>
      </p:sp>
      <p:sp>
        <p:nvSpPr>
          <p:cNvPr id="75" name="Google Shape;75;p15"/>
          <p:cNvSpPr txBox="1">
            <a:spLocks noGrp="1"/>
          </p:cNvSpPr>
          <p:nvPr>
            <p:ph type="body" idx="2"/>
          </p:nvPr>
        </p:nvSpPr>
        <p:spPr>
          <a:xfrm>
            <a:off x="462275" y="2571750"/>
            <a:ext cx="3837000" cy="2091475"/>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r>
              <a:rPr lang="en-IN" dirty="0"/>
              <a:t>Splunk Cloud</a:t>
            </a:r>
          </a:p>
          <a:p>
            <a:pPr marL="457200" lvl="0" indent="-317500" algn="l" rtl="0">
              <a:spcBef>
                <a:spcPts val="0"/>
              </a:spcBef>
              <a:spcAft>
                <a:spcPts val="0"/>
              </a:spcAft>
              <a:buSzPts val="1400"/>
              <a:buChar char="●"/>
            </a:pPr>
            <a:r>
              <a:rPr lang="en-IN" dirty="0" err="1"/>
              <a:t>Raygun</a:t>
            </a:r>
            <a:endParaRPr lang="en-IN" dirty="0"/>
          </a:p>
          <a:p>
            <a:pPr marL="457200" lvl="0" indent="-317500" algn="l" rtl="0">
              <a:spcBef>
                <a:spcPts val="0"/>
              </a:spcBef>
              <a:spcAft>
                <a:spcPts val="0"/>
              </a:spcAft>
              <a:buSzPts val="1400"/>
              <a:buChar char="●"/>
            </a:pPr>
            <a:r>
              <a:rPr lang="en-IN" dirty="0"/>
              <a:t>Catchpoint</a:t>
            </a:r>
          </a:p>
          <a:p>
            <a:pPr marL="457200" lvl="0" indent="-317500" algn="l" rtl="0">
              <a:spcBef>
                <a:spcPts val="0"/>
              </a:spcBef>
              <a:spcAft>
                <a:spcPts val="0"/>
              </a:spcAft>
              <a:buSzPts val="1400"/>
              <a:buChar char="●"/>
            </a:pPr>
            <a:r>
              <a:rPr lang="en-IN" dirty="0"/>
              <a:t>Splunk On-Call</a:t>
            </a:r>
          </a:p>
          <a:p>
            <a:pPr marL="457200" lvl="0" indent="-317500" algn="l" rtl="0">
              <a:spcBef>
                <a:spcPts val="0"/>
              </a:spcBef>
              <a:spcAft>
                <a:spcPts val="0"/>
              </a:spcAft>
              <a:buSzPts val="1400"/>
              <a:buChar char="●"/>
            </a:pPr>
            <a:r>
              <a:rPr lang="en-IN" dirty="0"/>
              <a:t>Gremlin</a:t>
            </a:r>
          </a:p>
          <a:p>
            <a:pPr marL="457200" lvl="0" indent="-317500" algn="l" rtl="0">
              <a:spcBef>
                <a:spcPts val="0"/>
              </a:spcBef>
              <a:spcAft>
                <a:spcPts val="0"/>
              </a:spcAft>
              <a:buSzPts val="1400"/>
              <a:buChar char="●"/>
            </a:pPr>
            <a:r>
              <a:rPr lang="en-IN" dirty="0"/>
              <a:t>JUnit</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r>
              <a:rPr lang="en-IN" dirty="0">
                <a:hlinkClick r:id="rId3"/>
              </a:rPr>
              <a:t>https://smartbear.com/blog/devops-testing-strategy-best-practices-tools/</a:t>
            </a:r>
            <a:endParaRPr lang="en-IN" dirty="0"/>
          </a:p>
          <a:p>
            <a:pPr marL="0" indent="0">
              <a:spcAft>
                <a:spcPts val="1600"/>
              </a:spcAft>
              <a:buNone/>
            </a:pPr>
            <a:endParaRPr dirty="0"/>
          </a:p>
        </p:txBody>
      </p:sp>
      <p:pic>
        <p:nvPicPr>
          <p:cNvPr id="6146" name="Picture 2">
            <a:extLst>
              <a:ext uri="{FF2B5EF4-FFF2-40B4-BE49-F238E27FC236}">
                <a16:creationId xmlns:a16="http://schemas.microsoft.com/office/drawing/2014/main" id="{E6172E23-1FCB-42DE-8C49-3974C302D3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45481"/>
            <a:ext cx="4572000" cy="3266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665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594911"/>
            <a:ext cx="4045200" cy="9724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DevOps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dirty="0"/>
              <a:t>DevOps services</a:t>
            </a:r>
          </a:p>
        </p:txBody>
      </p:sp>
      <p:sp>
        <p:nvSpPr>
          <p:cNvPr id="75" name="Google Shape;75;p15"/>
          <p:cNvSpPr txBox="1">
            <a:spLocks noGrp="1"/>
          </p:cNvSpPr>
          <p:nvPr>
            <p:ph type="body" idx="2"/>
          </p:nvPr>
        </p:nvSpPr>
        <p:spPr>
          <a:xfrm>
            <a:off x="462275" y="2571750"/>
            <a:ext cx="3837000" cy="2091475"/>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r>
              <a:rPr lang="en-IN" dirty="0"/>
              <a:t>AWS </a:t>
            </a:r>
            <a:r>
              <a:rPr lang="en-IN" dirty="0" err="1"/>
              <a:t>CodePipeline</a:t>
            </a:r>
            <a:endParaRPr lang="en-IN" dirty="0"/>
          </a:p>
          <a:p>
            <a:pPr marL="457200" lvl="0" indent="-317500" algn="l" rtl="0">
              <a:spcBef>
                <a:spcPts val="0"/>
              </a:spcBef>
              <a:spcAft>
                <a:spcPts val="0"/>
              </a:spcAft>
              <a:buSzPts val="1400"/>
              <a:buChar char="●"/>
            </a:pPr>
            <a:r>
              <a:rPr lang="en-IN" dirty="0"/>
              <a:t>AWS </a:t>
            </a:r>
            <a:r>
              <a:rPr lang="en-IN" dirty="0" err="1"/>
              <a:t>CodeBuild</a:t>
            </a:r>
            <a:endParaRPr lang="en-IN" dirty="0"/>
          </a:p>
          <a:p>
            <a:pPr marL="457200" lvl="0" indent="-317500" algn="l" rtl="0">
              <a:spcBef>
                <a:spcPts val="0"/>
              </a:spcBef>
              <a:spcAft>
                <a:spcPts val="0"/>
              </a:spcAft>
              <a:buSzPts val="1400"/>
              <a:buChar char="●"/>
            </a:pPr>
            <a:r>
              <a:rPr lang="en-IN" dirty="0"/>
              <a:t>AWS </a:t>
            </a:r>
            <a:r>
              <a:rPr lang="en-IN" dirty="0" err="1"/>
              <a:t>CodeDeploy</a:t>
            </a:r>
            <a:endParaRPr lang="en-IN" dirty="0"/>
          </a:p>
          <a:p>
            <a:pPr marL="457200" lvl="0" indent="-317500" algn="l" rtl="0">
              <a:spcBef>
                <a:spcPts val="0"/>
              </a:spcBef>
              <a:spcAft>
                <a:spcPts val="0"/>
              </a:spcAft>
              <a:buSzPts val="1400"/>
              <a:buChar char="●"/>
            </a:pPr>
            <a:r>
              <a:rPr lang="en-IN" dirty="0"/>
              <a:t>AWS </a:t>
            </a:r>
            <a:r>
              <a:rPr lang="en-IN" dirty="0" err="1"/>
              <a:t>CodeStar</a:t>
            </a:r>
            <a:endParaRPr lang="en-IN" dirty="0"/>
          </a:p>
        </p:txBody>
      </p:sp>
      <p:sp>
        <p:nvSpPr>
          <p:cNvPr id="77" name="Google Shape;77;p15"/>
          <p:cNvSpPr txBox="1">
            <a:spLocks noGrp="1"/>
          </p:cNvSpPr>
          <p:nvPr>
            <p:ph type="body" idx="3"/>
          </p:nvPr>
        </p:nvSpPr>
        <p:spPr>
          <a:xfrm>
            <a:off x="5074950" y="4502726"/>
            <a:ext cx="3397500" cy="640773"/>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r>
              <a:rPr lang="en-IN" dirty="0">
                <a:hlinkClick r:id="rId3"/>
              </a:rPr>
              <a:t>https://d2908q01vomqb2.cloudfront.net/7719a1c782a1ba91c031a682a0a2f8658209adbf/2021/02/10/Figure1-3.png</a:t>
            </a:r>
            <a:endParaRPr lang="en-IN" dirty="0"/>
          </a:p>
          <a:p>
            <a:pPr marL="0" indent="0">
              <a:spcAft>
                <a:spcPts val="1600"/>
              </a:spcAft>
              <a:buNone/>
            </a:pPr>
            <a:endParaRPr dirty="0"/>
          </a:p>
        </p:txBody>
      </p:sp>
      <p:pic>
        <p:nvPicPr>
          <p:cNvPr id="2" name="Picture 1">
            <a:extLst>
              <a:ext uri="{FF2B5EF4-FFF2-40B4-BE49-F238E27FC236}">
                <a16:creationId xmlns:a16="http://schemas.microsoft.com/office/drawing/2014/main" id="{0C631F7F-F777-4807-B453-56E928DEF840}"/>
              </a:ext>
            </a:extLst>
          </p:cNvPr>
          <p:cNvPicPr>
            <a:picLocks noChangeAspect="1"/>
          </p:cNvPicPr>
          <p:nvPr/>
        </p:nvPicPr>
        <p:blipFill>
          <a:blip r:embed="rId4"/>
          <a:stretch>
            <a:fillRect/>
          </a:stretch>
        </p:blipFill>
        <p:spPr>
          <a:xfrm>
            <a:off x="4572000" y="1108364"/>
            <a:ext cx="4572000" cy="2951183"/>
          </a:xfrm>
          <a:prstGeom prst="rect">
            <a:avLst/>
          </a:prstGeom>
        </p:spPr>
      </p:pic>
    </p:spTree>
    <p:extLst>
      <p:ext uri="{BB962C8B-B14F-4D97-AF65-F5344CB8AC3E}">
        <p14:creationId xmlns:p14="http://schemas.microsoft.com/office/powerpoint/2010/main" val="2737380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594911"/>
            <a:ext cx="4045200" cy="9724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DevOps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dirty="0"/>
              <a:t>Disadvantages of DevOps </a:t>
            </a:r>
          </a:p>
        </p:txBody>
      </p:sp>
      <p:sp>
        <p:nvSpPr>
          <p:cNvPr id="75" name="Google Shape;75;p15"/>
          <p:cNvSpPr txBox="1">
            <a:spLocks noGrp="1"/>
          </p:cNvSpPr>
          <p:nvPr>
            <p:ph type="body" idx="2"/>
          </p:nvPr>
        </p:nvSpPr>
        <p:spPr>
          <a:xfrm>
            <a:off x="462275" y="2208775"/>
            <a:ext cx="3837000" cy="2738999"/>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r>
              <a:rPr lang="en-IN" dirty="0"/>
              <a:t>DevOps professional or expert's developers are less available.</a:t>
            </a:r>
          </a:p>
          <a:p>
            <a:pPr marL="457200" lvl="0" indent="-317500" algn="l" rtl="0">
              <a:spcBef>
                <a:spcPts val="0"/>
              </a:spcBef>
              <a:spcAft>
                <a:spcPts val="0"/>
              </a:spcAft>
              <a:buSzPts val="1400"/>
              <a:buChar char="●"/>
            </a:pPr>
            <a:r>
              <a:rPr lang="en-IN" dirty="0"/>
              <a:t>Developing with DevOps is so expensive.</a:t>
            </a:r>
          </a:p>
          <a:p>
            <a:pPr marL="457200" lvl="0" indent="-317500" algn="l" rtl="0">
              <a:spcBef>
                <a:spcPts val="0"/>
              </a:spcBef>
              <a:spcAft>
                <a:spcPts val="0"/>
              </a:spcAft>
              <a:buSzPts val="1400"/>
              <a:buChar char="●"/>
            </a:pPr>
            <a:r>
              <a:rPr lang="en-IN" dirty="0"/>
              <a:t>Adopting new DevOps technology into the industries is hard to manage in short time.</a:t>
            </a:r>
          </a:p>
          <a:p>
            <a:pPr marL="457200" lvl="0" indent="-317500" algn="l" rtl="0">
              <a:spcBef>
                <a:spcPts val="0"/>
              </a:spcBef>
              <a:spcAft>
                <a:spcPts val="0"/>
              </a:spcAft>
              <a:buSzPts val="1400"/>
              <a:buChar char="●"/>
            </a:pPr>
            <a:r>
              <a:rPr lang="en-IN" dirty="0"/>
              <a:t>Lack of DevOps knowledge can be a problem in the continuous integration of automation projects.</a:t>
            </a:r>
          </a:p>
          <a:p>
            <a:pPr marL="457200" lvl="0" indent="-317500" algn="l" rtl="0">
              <a:spcBef>
                <a:spcPts val="0"/>
              </a:spcBef>
              <a:spcAft>
                <a:spcPts val="0"/>
              </a:spcAft>
              <a:buSzPts val="1400"/>
              <a:buChar char="●"/>
            </a:pPr>
            <a:endParaRPr lang="en-IN" dirty="0"/>
          </a:p>
          <a:p>
            <a:pPr marL="139700" lvl="0" indent="0" algn="l" rtl="0">
              <a:spcBef>
                <a:spcPts val="0"/>
              </a:spcBef>
              <a:spcAft>
                <a:spcPts val="0"/>
              </a:spcAft>
              <a:buSzPts val="1400"/>
              <a:buNone/>
            </a:pPr>
            <a:endParaRPr lang="en-IN" dirty="0"/>
          </a:p>
        </p:txBody>
      </p:sp>
      <p:sp>
        <p:nvSpPr>
          <p:cNvPr id="77" name="Google Shape;77;p15"/>
          <p:cNvSpPr txBox="1">
            <a:spLocks noGrp="1"/>
          </p:cNvSpPr>
          <p:nvPr>
            <p:ph type="body" idx="3"/>
          </p:nvPr>
        </p:nvSpPr>
        <p:spPr>
          <a:xfrm>
            <a:off x="5074949" y="4772275"/>
            <a:ext cx="3606775" cy="175499"/>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r>
              <a:rPr lang="en-IN" dirty="0">
                <a:hlinkClick r:id="rId3"/>
              </a:rPr>
              <a:t>https://24thphoto.com/advantages-and-disadvantages-of-devops/</a:t>
            </a:r>
            <a:endParaRPr lang="en-IN" dirty="0"/>
          </a:p>
          <a:p>
            <a:pPr marL="0" indent="0">
              <a:spcAft>
                <a:spcPts val="1600"/>
              </a:spcAft>
              <a:buNone/>
            </a:pPr>
            <a:endParaRPr dirty="0"/>
          </a:p>
        </p:txBody>
      </p:sp>
      <p:pic>
        <p:nvPicPr>
          <p:cNvPr id="7170" name="Picture 2">
            <a:extLst>
              <a:ext uri="{FF2B5EF4-FFF2-40B4-BE49-F238E27FC236}">
                <a16:creationId xmlns:a16="http://schemas.microsoft.com/office/drawing/2014/main" id="{0B1BBD67-2E25-4145-B9AB-C8D24AE36C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6748" y="1024840"/>
            <a:ext cx="4567252" cy="3093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451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594911"/>
            <a:ext cx="4045200" cy="9724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AWS Code Commit, Deploy and Pipeline </a:t>
            </a:r>
          </a:p>
        </p:txBody>
      </p:sp>
      <p:sp>
        <p:nvSpPr>
          <p:cNvPr id="74" name="Google Shape;74;p15"/>
          <p:cNvSpPr txBox="1">
            <a:spLocks noGrp="1"/>
          </p:cNvSpPr>
          <p:nvPr>
            <p:ph type="subTitle" idx="1"/>
          </p:nvPr>
        </p:nvSpPr>
        <p:spPr>
          <a:xfrm>
            <a:off x="254075" y="1721611"/>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AWS Code Commit</a:t>
            </a:r>
            <a:endParaRPr dirty="0"/>
          </a:p>
        </p:txBody>
      </p:sp>
      <p:sp>
        <p:nvSpPr>
          <p:cNvPr id="75" name="Google Shape;75;p15"/>
          <p:cNvSpPr txBox="1">
            <a:spLocks noGrp="1"/>
          </p:cNvSpPr>
          <p:nvPr>
            <p:ph type="body" idx="2"/>
          </p:nvPr>
        </p:nvSpPr>
        <p:spPr>
          <a:xfrm>
            <a:off x="462275" y="2517248"/>
            <a:ext cx="3837000" cy="2145977"/>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IN" dirty="0"/>
              <a:t>AWS Code Commit is a secure, highly scalable, managed source control service that hosts private Git repositories. It makes it easy for teams to securely collaborate on code with contributions encrypted in transit and at rest.</a:t>
            </a:r>
          </a:p>
          <a:p>
            <a:pPr marL="139700" lvl="0" indent="0" algn="l" rtl="0">
              <a:spcBef>
                <a:spcPts val="0"/>
              </a:spcBef>
              <a:spcAft>
                <a:spcPts val="0"/>
              </a:spcAft>
              <a:buSzPts val="1400"/>
              <a:buNone/>
            </a:pPr>
            <a:endParaRPr dirty="0"/>
          </a:p>
        </p:txBody>
      </p:sp>
      <p:sp>
        <p:nvSpPr>
          <p:cNvPr id="77" name="Google Shape;77;p15"/>
          <p:cNvSpPr txBox="1">
            <a:spLocks noGrp="1"/>
          </p:cNvSpPr>
          <p:nvPr>
            <p:ph type="body" idx="3"/>
          </p:nvPr>
        </p:nvSpPr>
        <p:spPr>
          <a:xfrm>
            <a:off x="5095422" y="4791173"/>
            <a:ext cx="3397500" cy="35232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https://dev.to/techparida/how-to-build-a-ci-cd-pipeline-in-aws-using-codecommit-codedeploy-codepipeline-hands-on-58cf</a:t>
            </a:r>
            <a:endParaRPr lang="en-IN" dirty="0"/>
          </a:p>
          <a:p>
            <a:pPr marL="0" lvl="0" indent="0" algn="l" rtl="0">
              <a:spcBef>
                <a:spcPts val="0"/>
              </a:spcBef>
              <a:spcAft>
                <a:spcPts val="1600"/>
              </a:spcAft>
              <a:buNone/>
            </a:pPr>
            <a:endParaRPr dirty="0"/>
          </a:p>
        </p:txBody>
      </p:sp>
      <p:pic>
        <p:nvPicPr>
          <p:cNvPr id="8196" name="Picture 4" descr="Cover image for How to build a CI/CD Pipeline in AWS using CodeCommit, CodeDeploy, CodePipeline: Hands-on!">
            <a:extLst>
              <a:ext uri="{FF2B5EF4-FFF2-40B4-BE49-F238E27FC236}">
                <a16:creationId xmlns:a16="http://schemas.microsoft.com/office/drawing/2014/main" id="{2C704A23-01E2-4FE6-98C3-D3ED2641A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442784"/>
            <a:ext cx="4572000" cy="2613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611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594911"/>
            <a:ext cx="4045200" cy="9724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AWS Code Commit, Deploy and Pipeline </a:t>
            </a:r>
          </a:p>
        </p:txBody>
      </p:sp>
      <p:sp>
        <p:nvSpPr>
          <p:cNvPr id="74" name="Google Shape;74;p15"/>
          <p:cNvSpPr txBox="1">
            <a:spLocks noGrp="1"/>
          </p:cNvSpPr>
          <p:nvPr>
            <p:ph type="subTitle" idx="1"/>
          </p:nvPr>
        </p:nvSpPr>
        <p:spPr>
          <a:xfrm>
            <a:off x="254075" y="1721611"/>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AWS Code Build</a:t>
            </a:r>
            <a:endParaRPr dirty="0"/>
          </a:p>
        </p:txBody>
      </p:sp>
      <p:sp>
        <p:nvSpPr>
          <p:cNvPr id="75" name="Google Shape;75;p15"/>
          <p:cNvSpPr txBox="1">
            <a:spLocks noGrp="1"/>
          </p:cNvSpPr>
          <p:nvPr>
            <p:ph type="body" idx="2"/>
          </p:nvPr>
        </p:nvSpPr>
        <p:spPr>
          <a:xfrm>
            <a:off x="462275" y="2517248"/>
            <a:ext cx="3837000" cy="2145977"/>
          </a:xfrm>
          <a:prstGeom prst="rect">
            <a:avLst/>
          </a:prstGeom>
        </p:spPr>
        <p:txBody>
          <a:bodyPr spcFirstLastPara="1" wrap="square" lIns="91425" tIns="91425" rIns="91425" bIns="91425" anchor="ctr" anchorCtr="0">
            <a:noAutofit/>
          </a:bodyPr>
          <a:lstStyle/>
          <a:p>
            <a:r>
              <a:rPr lang="en-IN" dirty="0"/>
              <a:t>AWS </a:t>
            </a:r>
            <a:r>
              <a:rPr lang="en-IN" dirty="0" err="1"/>
              <a:t>CodeBuild</a:t>
            </a:r>
            <a:r>
              <a:rPr lang="en-IN" dirty="0"/>
              <a:t> is a fully managed continuous integration service that compiles source code, runs tests, and produces software packages that are ready to deploy. With </a:t>
            </a:r>
            <a:r>
              <a:rPr lang="en-IN" dirty="0" err="1"/>
              <a:t>CodeBuild</a:t>
            </a:r>
            <a:r>
              <a:rPr lang="en-IN" dirty="0"/>
              <a:t>, you don't need to provision, manage, and scale your own build servers.</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https://docs.aws.amazon.com/codebuild/latest/userguide/concepts.html</a:t>
            </a:r>
            <a:endParaRPr lang="en-IN" dirty="0"/>
          </a:p>
          <a:p>
            <a:pPr marL="0" lvl="0" indent="0" algn="l" rtl="0">
              <a:spcBef>
                <a:spcPts val="0"/>
              </a:spcBef>
              <a:spcAft>
                <a:spcPts val="1600"/>
              </a:spcAft>
              <a:buNone/>
            </a:pPr>
            <a:endParaRPr dirty="0"/>
          </a:p>
        </p:txBody>
      </p:sp>
      <p:pic>
        <p:nvPicPr>
          <p:cNvPr id="9218" name="Picture 2">
            <a:extLst>
              <a:ext uri="{FF2B5EF4-FFF2-40B4-BE49-F238E27FC236}">
                <a16:creationId xmlns:a16="http://schemas.microsoft.com/office/drawing/2014/main" id="{4B43858F-AB7C-44B4-AB10-4F657DD2D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28223"/>
            <a:ext cx="4572000" cy="277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320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Application Migration</a:t>
            </a:r>
          </a:p>
        </p:txBody>
      </p:sp>
      <p:sp>
        <p:nvSpPr>
          <p:cNvPr id="74" name="Google Shape;74;p15"/>
          <p:cNvSpPr txBox="1">
            <a:spLocks noGrp="1"/>
          </p:cNvSpPr>
          <p:nvPr>
            <p:ph type="subTitle" idx="1"/>
          </p:nvPr>
        </p:nvSpPr>
        <p:spPr>
          <a:xfrm>
            <a:off x="264414" y="1567374"/>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What is application migration?</a:t>
            </a:r>
            <a:endParaRPr dirty="0"/>
          </a:p>
        </p:txBody>
      </p:sp>
      <p:sp>
        <p:nvSpPr>
          <p:cNvPr id="75" name="Google Shape;75;p15"/>
          <p:cNvSpPr txBox="1">
            <a:spLocks noGrp="1"/>
          </p:cNvSpPr>
          <p:nvPr>
            <p:ph type="body" idx="2"/>
          </p:nvPr>
        </p:nvSpPr>
        <p:spPr>
          <a:xfrm>
            <a:off x="358175" y="2934726"/>
            <a:ext cx="3837000" cy="1753800"/>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Application migration is the process of moving a software application from one computing environment to another.</a:t>
            </a:r>
          </a:p>
          <a:p>
            <a:pPr marL="457200" lvl="0" indent="-317500" algn="just" rtl="0">
              <a:spcBef>
                <a:spcPts val="0"/>
              </a:spcBef>
              <a:spcAft>
                <a:spcPts val="0"/>
              </a:spcAft>
              <a:buSzPts val="1400"/>
              <a:buChar char="●"/>
            </a:pPr>
            <a:r>
              <a:rPr lang="en-US" dirty="0"/>
              <a:t>for instance, migrate an application from one data center to another, from an on-premises server to a cloud provider’s environment, or from the public cloud to a private cloud environment.</a:t>
            </a:r>
            <a:endParaRPr dirty="0"/>
          </a:p>
        </p:txBody>
      </p:sp>
      <p:sp>
        <p:nvSpPr>
          <p:cNvPr id="77" name="Google Shape;77;p15"/>
          <p:cNvSpPr txBox="1">
            <a:spLocks noGrp="1"/>
          </p:cNvSpPr>
          <p:nvPr>
            <p:ph type="body" idx="3"/>
          </p:nvPr>
        </p:nvSpPr>
        <p:spPr>
          <a:xfrm>
            <a:off x="5074950" y="4514850"/>
            <a:ext cx="3397500" cy="4329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https://wsmintl.com/file/2013/11/data-migration-application.png</a:t>
            </a:r>
            <a:endParaRPr dirty="0"/>
          </a:p>
        </p:txBody>
      </p:sp>
      <p:pic>
        <p:nvPicPr>
          <p:cNvPr id="3" name="Picture 2">
            <a:extLst>
              <a:ext uri="{FF2B5EF4-FFF2-40B4-BE49-F238E27FC236}">
                <a16:creationId xmlns:a16="http://schemas.microsoft.com/office/drawing/2014/main" id="{AD2C1FC7-F520-FD6E-9234-607881975830}"/>
              </a:ext>
            </a:extLst>
          </p:cNvPr>
          <p:cNvPicPr>
            <a:picLocks noChangeAspect="1"/>
          </p:cNvPicPr>
          <p:nvPr/>
        </p:nvPicPr>
        <p:blipFill>
          <a:blip r:embed="rId4"/>
          <a:stretch>
            <a:fillRect/>
          </a:stretch>
        </p:blipFill>
        <p:spPr>
          <a:xfrm>
            <a:off x="4693444" y="1299019"/>
            <a:ext cx="4348757" cy="236572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594911"/>
            <a:ext cx="4045200" cy="9724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AWS Code Commit, Deploy and Pipeline </a:t>
            </a:r>
          </a:p>
        </p:txBody>
      </p:sp>
      <p:sp>
        <p:nvSpPr>
          <p:cNvPr id="74" name="Google Shape;74;p15"/>
          <p:cNvSpPr txBox="1">
            <a:spLocks noGrp="1"/>
          </p:cNvSpPr>
          <p:nvPr>
            <p:ph type="subTitle" idx="1"/>
          </p:nvPr>
        </p:nvSpPr>
        <p:spPr>
          <a:xfrm>
            <a:off x="254075" y="1721611"/>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AWS Code Deploy</a:t>
            </a:r>
            <a:endParaRPr dirty="0"/>
          </a:p>
        </p:txBody>
      </p:sp>
      <p:sp>
        <p:nvSpPr>
          <p:cNvPr id="75" name="Google Shape;75;p15"/>
          <p:cNvSpPr txBox="1">
            <a:spLocks noGrp="1"/>
          </p:cNvSpPr>
          <p:nvPr>
            <p:ph type="body" idx="2"/>
          </p:nvPr>
        </p:nvSpPr>
        <p:spPr>
          <a:xfrm>
            <a:off x="462275" y="2517248"/>
            <a:ext cx="3837000" cy="2145977"/>
          </a:xfrm>
          <a:prstGeom prst="rect">
            <a:avLst/>
          </a:prstGeom>
        </p:spPr>
        <p:txBody>
          <a:bodyPr spcFirstLastPara="1" wrap="square" lIns="91425" tIns="91425" rIns="91425" bIns="91425" anchor="ctr" anchorCtr="0">
            <a:noAutofit/>
          </a:bodyPr>
          <a:lstStyle/>
          <a:p>
            <a:r>
              <a:rPr lang="en-IN" dirty="0"/>
              <a:t>AWS </a:t>
            </a:r>
            <a:r>
              <a:rPr lang="en-IN" dirty="0" err="1"/>
              <a:t>CodeDeploy</a:t>
            </a:r>
            <a:r>
              <a:rPr lang="en-IN" dirty="0"/>
              <a:t> is a service that automates code deployments to any instance, including Amazon EC2 instances and instances running on-premises</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https://medium.com/hackernoon/continuous-deployment-with-aws-codedeploy-github-d1eb97550b82</a:t>
            </a:r>
            <a:endParaRPr lang="en-IN" dirty="0"/>
          </a:p>
          <a:p>
            <a:pPr marL="0" lvl="0" indent="0" algn="l" rtl="0">
              <a:spcBef>
                <a:spcPts val="0"/>
              </a:spcBef>
              <a:spcAft>
                <a:spcPts val="1600"/>
              </a:spcAft>
              <a:buNone/>
            </a:pPr>
            <a:endParaRPr dirty="0"/>
          </a:p>
        </p:txBody>
      </p:sp>
      <p:pic>
        <p:nvPicPr>
          <p:cNvPr id="10242" name="Picture 2">
            <a:extLst>
              <a:ext uri="{FF2B5EF4-FFF2-40B4-BE49-F238E27FC236}">
                <a16:creationId xmlns:a16="http://schemas.microsoft.com/office/drawing/2014/main" id="{68E08A26-2B40-4D04-AC5A-A14CB45C3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508902"/>
            <a:ext cx="4571999"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002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594911"/>
            <a:ext cx="4045200" cy="9724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AWS Code Commit, Deploy and Pipeline </a:t>
            </a:r>
          </a:p>
        </p:txBody>
      </p:sp>
      <p:sp>
        <p:nvSpPr>
          <p:cNvPr id="74" name="Google Shape;74;p15"/>
          <p:cNvSpPr txBox="1">
            <a:spLocks noGrp="1"/>
          </p:cNvSpPr>
          <p:nvPr>
            <p:ph type="subTitle" idx="1"/>
          </p:nvPr>
        </p:nvSpPr>
        <p:spPr>
          <a:xfrm>
            <a:off x="254075" y="1721611"/>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AWS Code Pipeline</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IN" dirty="0"/>
              <a:t>AWS Code Pipeline is a continuous delivery service you can use to model, visualize, and automate the steps required to release your software. </a:t>
            </a:r>
          </a:p>
          <a:p>
            <a:pPr marL="457200" lvl="0" indent="-317500" algn="l" rtl="0">
              <a:spcBef>
                <a:spcPts val="0"/>
              </a:spcBef>
              <a:spcAft>
                <a:spcPts val="0"/>
              </a:spcAft>
              <a:buSzPts val="1400"/>
              <a:buChar char="●"/>
            </a:pPr>
            <a:endParaRPr lang="en-IN" dirty="0"/>
          </a:p>
          <a:p>
            <a:pPr marL="139700" lvl="0" indent="0" algn="l" rtl="0">
              <a:spcBef>
                <a:spcPts val="0"/>
              </a:spcBef>
              <a:spcAft>
                <a:spcPts val="0"/>
              </a:spcAft>
              <a:buSzPts val="1400"/>
              <a:buNone/>
            </a:pPr>
            <a:endParaRPr dirty="0"/>
          </a:p>
        </p:txBody>
      </p:sp>
      <p:sp>
        <p:nvSpPr>
          <p:cNvPr id="77" name="Google Shape;77;p15"/>
          <p:cNvSpPr txBox="1">
            <a:spLocks noGrp="1"/>
          </p:cNvSpPr>
          <p:nvPr>
            <p:ph type="body" idx="3"/>
          </p:nvPr>
        </p:nvSpPr>
        <p:spPr>
          <a:xfrm>
            <a:off x="5040831" y="466322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https://d2908q01vomqb2.cloudfront.net/7719a1c782a1ba91c031a682a0a2f8658209adbf/2018/01/11/k8s-code.png</a:t>
            </a:r>
            <a:endParaRPr lang="en-IN" dirty="0"/>
          </a:p>
          <a:p>
            <a:pPr marL="0" lvl="0" indent="0" algn="l" rtl="0">
              <a:spcBef>
                <a:spcPts val="0"/>
              </a:spcBef>
              <a:spcAft>
                <a:spcPts val="1600"/>
              </a:spcAft>
              <a:buNone/>
            </a:pPr>
            <a:endParaRPr dirty="0"/>
          </a:p>
        </p:txBody>
      </p:sp>
      <p:pic>
        <p:nvPicPr>
          <p:cNvPr id="11266" name="Picture 2">
            <a:extLst>
              <a:ext uri="{FF2B5EF4-FFF2-40B4-BE49-F238E27FC236}">
                <a16:creationId xmlns:a16="http://schemas.microsoft.com/office/drawing/2014/main" id="{D93AA6B1-4C05-41E9-9B10-3500C540A9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567373"/>
            <a:ext cx="4572000" cy="2792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lvl="0"/>
            <a:r>
              <a:rPr lang="en-IN" dirty="0"/>
              <a:t>Cloud Computing</a:t>
            </a:r>
            <a:endParaRPr dirty="0"/>
          </a:p>
        </p:txBody>
      </p:sp>
      <p:sp>
        <p:nvSpPr>
          <p:cNvPr id="62" name="Google Shape;6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66291" y="613500"/>
            <a:ext cx="8520600" cy="572700"/>
          </a:xfrm>
          <a:prstGeom prst="rect">
            <a:avLst/>
          </a:prstGeom>
        </p:spPr>
        <p:txBody>
          <a:bodyPr spcFirstLastPara="1" wrap="square" lIns="91425" tIns="91425" rIns="91425" bIns="91425" anchor="t" anchorCtr="0">
            <a:noAutofit/>
          </a:bodyPr>
          <a:lstStyle/>
          <a:p>
            <a:pPr lvl="0"/>
            <a:r>
              <a:rPr lang="en-IN" dirty="0"/>
              <a:t>In this section, we will discuss:</a:t>
            </a:r>
            <a:endParaRPr dirty="0"/>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r>
              <a:rPr lang="en-IN" dirty="0"/>
              <a:t>IBM Cloud DevOps Toolchain &amp; Services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IBM Cloud DevOps Toolchain &amp; Services </a:t>
            </a:r>
          </a:p>
        </p:txBody>
      </p:sp>
      <p:sp>
        <p:nvSpPr>
          <p:cNvPr id="74" name="Google Shape;74;p15"/>
          <p:cNvSpPr txBox="1">
            <a:spLocks noGrp="1"/>
          </p:cNvSpPr>
          <p:nvPr>
            <p:ph type="subTitle" idx="1"/>
          </p:nvPr>
        </p:nvSpPr>
        <p:spPr>
          <a:xfrm>
            <a:off x="102358" y="1487861"/>
            <a:ext cx="4394579" cy="641400"/>
          </a:xfrm>
          <a:prstGeom prst="rect">
            <a:avLst/>
          </a:prstGeom>
        </p:spPr>
        <p:txBody>
          <a:bodyPr spcFirstLastPara="1" wrap="square" lIns="91425" tIns="91425" rIns="91425" bIns="91425" anchor="ctr" anchorCtr="0">
            <a:noAutofit/>
          </a:bodyPr>
          <a:lstStyle/>
          <a:p>
            <a:r>
              <a:rPr lang="en-IN" dirty="0"/>
              <a:t>What is IBM Cloud DevOps?</a:t>
            </a:r>
          </a:p>
        </p:txBody>
      </p:sp>
      <p:sp>
        <p:nvSpPr>
          <p:cNvPr id="75" name="Google Shape;75;p15"/>
          <p:cNvSpPr txBox="1">
            <a:spLocks noGrp="1"/>
          </p:cNvSpPr>
          <p:nvPr>
            <p:ph type="body" idx="2"/>
          </p:nvPr>
        </p:nvSpPr>
        <p:spPr>
          <a:xfrm>
            <a:off x="462275" y="2583421"/>
            <a:ext cx="3837000" cy="1753800"/>
          </a:xfrm>
          <a:prstGeom prst="rect">
            <a:avLst/>
          </a:prstGeom>
        </p:spPr>
        <p:txBody>
          <a:bodyPr spcFirstLastPara="1" wrap="square" lIns="91425" tIns="91425" rIns="91425" bIns="91425" anchor="ctr" anchorCtr="0">
            <a:noAutofit/>
          </a:bodyPr>
          <a:lstStyle/>
          <a:p>
            <a:pPr marL="139700" indent="0">
              <a:buNone/>
            </a:pPr>
            <a:r>
              <a:rPr lang="en-IN" dirty="0"/>
              <a:t>DevOps is the combination of cultural philosophies, practices, and tools that increases an organization’s ability to deliver applications and services at high velocity: evolving and improving products at a faster pace than organizations using traditional software development and infrastructure management processes. This speed enables organizations to better serve their customers and compete more effectively in the market.</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assets.botmetric.com</a:t>
            </a:r>
            <a:r>
              <a:rPr lang="en-US" altLang="en-US" dirty="0">
                <a:solidFill>
                  <a:srgbClr val="565656"/>
                </a:solidFill>
                <a:latin typeface="ArialMT"/>
              </a:rPr>
              <a:t>/wp-content/uploads/2017/11/Ingraphics-devops-to-agile-491x285.png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hat is DevOps? How is it different from Agile?">
            <a:extLst>
              <a:ext uri="{FF2B5EF4-FFF2-40B4-BE49-F238E27FC236}">
                <a16:creationId xmlns:a16="http://schemas.microsoft.com/office/drawing/2014/main" id="{513FD0B5-7DC4-3F48-A1AD-9BCD10601C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201394"/>
            <a:ext cx="4572000" cy="2740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475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IBM Cloud DevOps Toolchain &amp; Services </a:t>
            </a:r>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What is IBM Cloud DevOps?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IN" dirty="0"/>
              <a:t>An enterprise application Developer can start building and deploying cloud-native applications in minutes. They can use a full set of services to build cognitive, IoT, blockchain, mobile, and data-intensive applications. </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https://encrypted-tbn0.gstatic.com/</a:t>
            </a:r>
            <a:r>
              <a:rPr lang="en-US" altLang="en-US" dirty="0" err="1">
                <a:solidFill>
                  <a:srgbClr val="565656"/>
                </a:solidFill>
                <a:latin typeface="ArialMT"/>
              </a:rPr>
              <a:t>images?q</a:t>
            </a:r>
            <a:r>
              <a:rPr lang="en-US" altLang="en-US" dirty="0">
                <a:solidFill>
                  <a:srgbClr val="565656"/>
                </a:solidFill>
                <a:latin typeface="ArialMT"/>
              </a:rPr>
              <a:t>=tbn:ANd9GcTup2rQjkFS1iMi_XTRewYYRQVTDuEXY8kRaQ&amp;usqp=CAU</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urses | Free Courses in Data Science, AI, Cloud Computing, Containers,  Kubernetes, Blockchain and more.">
            <a:extLst>
              <a:ext uri="{FF2B5EF4-FFF2-40B4-BE49-F238E27FC236}">
                <a16:creationId xmlns:a16="http://schemas.microsoft.com/office/drawing/2014/main" id="{AC1C20D4-C1EA-764C-BE28-03276173A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4727" y="902665"/>
            <a:ext cx="4208750" cy="315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IBM Cloud DevOps Toolchain &amp; Services </a:t>
            </a:r>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How DevOps Works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indent="0">
              <a:buNone/>
            </a:pPr>
            <a:r>
              <a:rPr lang="en-IN" dirty="0"/>
              <a:t>Under a DevOps model, development and operations teams are no longer “siloed.” Sometimes, these two teams are merged into a single team where the engineers work across the entire application lifecycle, from development and test to deployment to operations, and develop a range of skills not limited to a single function.</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https://d1.awsstatic.com/product-marketing/DevOps/DevOps_feedback-diagram.ff668bfc299abada00b2dcbdc9ce2389bd3dce3f.png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What is DevOps?">
            <a:extLst>
              <a:ext uri="{FF2B5EF4-FFF2-40B4-BE49-F238E27FC236}">
                <a16:creationId xmlns:a16="http://schemas.microsoft.com/office/drawing/2014/main" id="{B32571F7-CC51-A848-A15C-736D445E69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7698" y="1813865"/>
            <a:ext cx="4572003" cy="1622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39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IBM Cloud DevOps Toolchain &amp; Services </a:t>
            </a:r>
          </a:p>
        </p:txBody>
      </p:sp>
      <p:sp>
        <p:nvSpPr>
          <p:cNvPr id="74" name="Google Shape;74;p15"/>
          <p:cNvSpPr txBox="1">
            <a:spLocks noGrp="1"/>
          </p:cNvSpPr>
          <p:nvPr>
            <p:ph type="subTitle" idx="1"/>
          </p:nvPr>
        </p:nvSpPr>
        <p:spPr>
          <a:xfrm>
            <a:off x="254075" y="1312931"/>
            <a:ext cx="4045200" cy="641400"/>
          </a:xfrm>
          <a:prstGeom prst="rect">
            <a:avLst/>
          </a:prstGeom>
        </p:spPr>
        <p:txBody>
          <a:bodyPr spcFirstLastPara="1" wrap="square" lIns="91425" tIns="91425" rIns="91425" bIns="91425" anchor="ctr" anchorCtr="0">
            <a:noAutofit/>
          </a:bodyPr>
          <a:lstStyle/>
          <a:p>
            <a:r>
              <a:rPr lang="en-IN" dirty="0"/>
              <a:t>Benefits of DevOps</a:t>
            </a:r>
          </a:p>
        </p:txBody>
      </p:sp>
      <p:sp>
        <p:nvSpPr>
          <p:cNvPr id="75" name="Google Shape;75;p15"/>
          <p:cNvSpPr txBox="1">
            <a:spLocks noGrp="1"/>
          </p:cNvSpPr>
          <p:nvPr>
            <p:ph type="body" idx="2"/>
          </p:nvPr>
        </p:nvSpPr>
        <p:spPr>
          <a:xfrm>
            <a:off x="462275" y="2631131"/>
            <a:ext cx="3837000" cy="1753800"/>
          </a:xfrm>
          <a:prstGeom prst="rect">
            <a:avLst/>
          </a:prstGeom>
        </p:spPr>
        <p:txBody>
          <a:bodyPr spcFirstLastPara="1" wrap="square" lIns="91425" tIns="91425" rIns="91425" bIns="91425" anchor="ctr" anchorCtr="0">
            <a:noAutofit/>
          </a:bodyPr>
          <a:lstStyle/>
          <a:p>
            <a:pPr marL="139700" indent="0">
              <a:buNone/>
            </a:pPr>
            <a:r>
              <a:rPr lang="en-IN" b="1" dirty="0"/>
              <a:t>Speed</a:t>
            </a:r>
          </a:p>
          <a:p>
            <a:pPr marL="139700" indent="0">
              <a:buNone/>
            </a:pPr>
            <a:endParaRPr lang="en-IN" b="1" dirty="0"/>
          </a:p>
          <a:p>
            <a:pPr marL="139700" indent="0">
              <a:buNone/>
            </a:pPr>
            <a:r>
              <a:rPr lang="en-IN" dirty="0"/>
              <a:t>Move at high velocity so you can innovate for customers faster, adapt to changing markets better, and grow more efficient at driving business results. The DevOps model enables your developers and operations teams to achieve these results. </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https://d1.awsstatic.com/Developer%20Marketing/DevOps/DevOps-What-is_scale.87cace0a71f7578eb8aa79e61baa18e850b0e9ca.png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DevOps-What-is_scale">
            <a:extLst>
              <a:ext uri="{FF2B5EF4-FFF2-40B4-BE49-F238E27FC236}">
                <a16:creationId xmlns:a16="http://schemas.microsoft.com/office/drawing/2014/main" id="{7EB3A820-E591-9044-B3E6-0CC94E7373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5594" y="1633631"/>
            <a:ext cx="3392439" cy="244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9567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IBM Cloud DevOps Toolchain &amp; Services </a:t>
            </a:r>
          </a:p>
        </p:txBody>
      </p:sp>
      <p:sp>
        <p:nvSpPr>
          <p:cNvPr id="74" name="Google Shape;74;p15"/>
          <p:cNvSpPr txBox="1">
            <a:spLocks noGrp="1"/>
          </p:cNvSpPr>
          <p:nvPr>
            <p:ph type="subTitle" idx="1"/>
          </p:nvPr>
        </p:nvSpPr>
        <p:spPr>
          <a:xfrm>
            <a:off x="254075" y="1312931"/>
            <a:ext cx="4045200" cy="641400"/>
          </a:xfrm>
          <a:prstGeom prst="rect">
            <a:avLst/>
          </a:prstGeom>
        </p:spPr>
        <p:txBody>
          <a:bodyPr spcFirstLastPara="1" wrap="square" lIns="91425" tIns="91425" rIns="91425" bIns="91425" anchor="ctr" anchorCtr="0">
            <a:noAutofit/>
          </a:bodyPr>
          <a:lstStyle/>
          <a:p>
            <a:r>
              <a:rPr lang="en-IN" dirty="0"/>
              <a:t>Benefits of DevOps</a:t>
            </a:r>
          </a:p>
        </p:txBody>
      </p:sp>
      <p:sp>
        <p:nvSpPr>
          <p:cNvPr id="75" name="Google Shape;75;p15"/>
          <p:cNvSpPr txBox="1">
            <a:spLocks noGrp="1"/>
          </p:cNvSpPr>
          <p:nvPr>
            <p:ph type="body" idx="2"/>
          </p:nvPr>
        </p:nvSpPr>
        <p:spPr>
          <a:xfrm>
            <a:off x="462275" y="2631131"/>
            <a:ext cx="3837000" cy="1753800"/>
          </a:xfrm>
          <a:prstGeom prst="rect">
            <a:avLst/>
          </a:prstGeom>
        </p:spPr>
        <p:txBody>
          <a:bodyPr spcFirstLastPara="1" wrap="square" lIns="91425" tIns="91425" rIns="91425" bIns="91425" anchor="ctr" anchorCtr="0">
            <a:noAutofit/>
          </a:bodyPr>
          <a:lstStyle/>
          <a:p>
            <a:pPr marL="139700" indent="0">
              <a:buNone/>
            </a:pPr>
            <a:r>
              <a:rPr lang="en-IN" b="1" dirty="0"/>
              <a:t>Rapid Delivery</a:t>
            </a:r>
          </a:p>
          <a:p>
            <a:pPr marL="139700" indent="0">
              <a:buNone/>
            </a:pPr>
            <a:endParaRPr lang="en-IN" b="1" dirty="0"/>
          </a:p>
          <a:p>
            <a:pPr marL="139700" indent="0">
              <a:buNone/>
            </a:pPr>
            <a:r>
              <a:rPr lang="en-IN" dirty="0"/>
              <a:t>Increase the frequency and pace of releases so you can innovate and improve your product faster. The quicker you can release new features and fix bugs, the faster you can respond to your customers’ needs and build competitive advantage.</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https://d1.awsstatic.com/Developer%20Marketing/DevOps/DevOps-What-is_delivery.ab8e4f4580bd50ef2536ac6726d8c599c0a321da.png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DevOps-What-is_delivery">
            <a:extLst>
              <a:ext uri="{FF2B5EF4-FFF2-40B4-BE49-F238E27FC236}">
                <a16:creationId xmlns:a16="http://schemas.microsoft.com/office/drawing/2014/main" id="{DD1E8F57-2FE8-A24B-A472-A0D37868DB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3622" y="1312931"/>
            <a:ext cx="3740555" cy="2677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303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IBM Cloud DevOps Toolchain &amp; Services </a:t>
            </a:r>
          </a:p>
        </p:txBody>
      </p:sp>
      <p:sp>
        <p:nvSpPr>
          <p:cNvPr id="74" name="Google Shape;74;p15"/>
          <p:cNvSpPr txBox="1">
            <a:spLocks noGrp="1"/>
          </p:cNvSpPr>
          <p:nvPr>
            <p:ph type="subTitle" idx="1"/>
          </p:nvPr>
        </p:nvSpPr>
        <p:spPr>
          <a:xfrm>
            <a:off x="254075" y="1312931"/>
            <a:ext cx="4045200" cy="641400"/>
          </a:xfrm>
          <a:prstGeom prst="rect">
            <a:avLst/>
          </a:prstGeom>
        </p:spPr>
        <p:txBody>
          <a:bodyPr spcFirstLastPara="1" wrap="square" lIns="91425" tIns="91425" rIns="91425" bIns="91425" anchor="ctr" anchorCtr="0">
            <a:noAutofit/>
          </a:bodyPr>
          <a:lstStyle/>
          <a:p>
            <a:r>
              <a:rPr lang="en-IN" dirty="0"/>
              <a:t>Benefits of DevOps</a:t>
            </a:r>
          </a:p>
        </p:txBody>
      </p:sp>
      <p:sp>
        <p:nvSpPr>
          <p:cNvPr id="75" name="Google Shape;75;p15"/>
          <p:cNvSpPr txBox="1">
            <a:spLocks noGrp="1"/>
          </p:cNvSpPr>
          <p:nvPr>
            <p:ph type="body" idx="2"/>
          </p:nvPr>
        </p:nvSpPr>
        <p:spPr>
          <a:xfrm>
            <a:off x="462275" y="2631131"/>
            <a:ext cx="3837000" cy="1753800"/>
          </a:xfrm>
          <a:prstGeom prst="rect">
            <a:avLst/>
          </a:prstGeom>
        </p:spPr>
        <p:txBody>
          <a:bodyPr spcFirstLastPara="1" wrap="square" lIns="91425" tIns="91425" rIns="91425" bIns="91425" anchor="ctr" anchorCtr="0">
            <a:noAutofit/>
          </a:bodyPr>
          <a:lstStyle/>
          <a:p>
            <a:pPr marL="139700" indent="0">
              <a:buNone/>
            </a:pPr>
            <a:r>
              <a:rPr lang="en-IN" b="1" dirty="0"/>
              <a:t>Reliability</a:t>
            </a:r>
          </a:p>
          <a:p>
            <a:pPr marL="139700" indent="0">
              <a:buNone/>
            </a:pPr>
            <a:endParaRPr lang="en-IN" b="1" dirty="0"/>
          </a:p>
          <a:p>
            <a:pPr marL="139700" indent="0">
              <a:buNone/>
            </a:pPr>
            <a:r>
              <a:rPr lang="en-IN" dirty="0"/>
              <a:t>Ensure the quality of application updates and infrastructure changes so you can reliably deliver at a more rapid pace while maintaining a positive experience for end users. Use practices like </a:t>
            </a:r>
            <a:r>
              <a:rPr lang="en-IN" dirty="0">
                <a:hlinkClick r:id="rId3"/>
              </a:rPr>
              <a:t>continuous integration</a:t>
            </a:r>
            <a:r>
              <a:rPr lang="en-IN" dirty="0"/>
              <a:t> and </a:t>
            </a:r>
            <a:r>
              <a:rPr lang="en-IN" dirty="0">
                <a:hlinkClick r:id="rId4"/>
              </a:rPr>
              <a:t>continuous delivery</a:t>
            </a:r>
            <a:r>
              <a:rPr lang="en-IN" dirty="0"/>
              <a:t> to test that each change is functional and safe.</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https://d1.awsstatic.com/Developer%20Marketing/DevOps/DevOps-What-is_reliability.d515ffafa232e62e769d9f2bbf78f4160f3239ad.png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DevOps-What-is_reliability">
            <a:extLst>
              <a:ext uri="{FF2B5EF4-FFF2-40B4-BE49-F238E27FC236}">
                <a16:creationId xmlns:a16="http://schemas.microsoft.com/office/drawing/2014/main" id="{99032E5F-CECB-9746-907F-5D1072DF48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4950" y="1636479"/>
            <a:ext cx="3200778" cy="2291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7123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Application Migration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Cloud Migration Strategy</a:t>
            </a:r>
            <a:endParaRPr dirty="0"/>
          </a:p>
        </p:txBody>
      </p:sp>
      <p:sp>
        <p:nvSpPr>
          <p:cNvPr id="75" name="Google Shape;75;p15"/>
          <p:cNvSpPr txBox="1">
            <a:spLocks noGrp="1"/>
          </p:cNvSpPr>
          <p:nvPr>
            <p:ph type="body" idx="2"/>
          </p:nvPr>
        </p:nvSpPr>
        <p:spPr>
          <a:xfrm>
            <a:off x="358175" y="2272352"/>
            <a:ext cx="3837000" cy="2675423"/>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r>
              <a:rPr lang="en-US" dirty="0"/>
              <a:t>There’s a well-known framework for organizing your strategies for cloud migration: this is known as “The 6 Rs of Cloud Migration”. </a:t>
            </a:r>
          </a:p>
          <a:p>
            <a:r>
              <a:rPr lang="en-US" dirty="0"/>
              <a:t>Rehost</a:t>
            </a:r>
          </a:p>
          <a:p>
            <a:r>
              <a:rPr lang="en-US" dirty="0"/>
              <a:t>Replatform</a:t>
            </a:r>
          </a:p>
          <a:p>
            <a:r>
              <a:rPr lang="en-US" dirty="0"/>
              <a:t>Repurchase</a:t>
            </a:r>
          </a:p>
          <a:p>
            <a:r>
              <a:rPr lang="en-US" dirty="0"/>
              <a:t>Refactor</a:t>
            </a:r>
          </a:p>
          <a:p>
            <a:r>
              <a:rPr lang="en-US" dirty="0"/>
              <a:t>Retain</a:t>
            </a:r>
          </a:p>
          <a:p>
            <a:r>
              <a:rPr lang="en-US" dirty="0"/>
              <a:t>Retire</a:t>
            </a:r>
          </a:p>
          <a:p>
            <a:pPr marL="457200" lvl="0" indent="-317500" algn="l" rtl="0">
              <a:spcBef>
                <a:spcPts val="0"/>
              </a:spcBef>
              <a:spcAft>
                <a:spcPts val="0"/>
              </a:spcAft>
              <a:buSzPts val="1400"/>
              <a:buChar char="●"/>
            </a:pPr>
            <a:endParaRPr dirty="0"/>
          </a:p>
        </p:txBody>
      </p:sp>
      <p:sp>
        <p:nvSpPr>
          <p:cNvPr id="77" name="Google Shape;77;p15"/>
          <p:cNvSpPr txBox="1">
            <a:spLocks noGrp="1"/>
          </p:cNvSpPr>
          <p:nvPr>
            <p:ph type="body" idx="3"/>
          </p:nvPr>
        </p:nvSpPr>
        <p:spPr>
          <a:xfrm>
            <a:off x="4810836" y="4569441"/>
            <a:ext cx="4121624" cy="4329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https://i0.wp.com/v3it.com/blog/wp-content/uploads/2021/07/cloud-migration-types.png?resize=605%2C473&amp;ssl=1</a:t>
            </a:r>
            <a:endParaRPr dirty="0"/>
          </a:p>
        </p:txBody>
      </p:sp>
      <p:pic>
        <p:nvPicPr>
          <p:cNvPr id="7" name="Picture 6">
            <a:extLst>
              <a:ext uri="{FF2B5EF4-FFF2-40B4-BE49-F238E27FC236}">
                <a16:creationId xmlns:a16="http://schemas.microsoft.com/office/drawing/2014/main" id="{5C06AB6D-50AF-1477-FB40-241BB6E275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937" y="755125"/>
            <a:ext cx="4647063" cy="3633249"/>
          </a:xfrm>
          <a:prstGeom prst="rect">
            <a:avLst/>
          </a:prstGeom>
        </p:spPr>
      </p:pic>
    </p:spTree>
    <p:extLst>
      <p:ext uri="{BB962C8B-B14F-4D97-AF65-F5344CB8AC3E}">
        <p14:creationId xmlns:p14="http://schemas.microsoft.com/office/powerpoint/2010/main" val="19599177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IBM Cloud DevOps Toolchain &amp; Services </a:t>
            </a:r>
          </a:p>
        </p:txBody>
      </p:sp>
      <p:sp>
        <p:nvSpPr>
          <p:cNvPr id="74" name="Google Shape;74;p15"/>
          <p:cNvSpPr txBox="1">
            <a:spLocks noGrp="1"/>
          </p:cNvSpPr>
          <p:nvPr>
            <p:ph type="subTitle" idx="1"/>
          </p:nvPr>
        </p:nvSpPr>
        <p:spPr>
          <a:xfrm>
            <a:off x="254075" y="1312931"/>
            <a:ext cx="4045200" cy="641400"/>
          </a:xfrm>
          <a:prstGeom prst="rect">
            <a:avLst/>
          </a:prstGeom>
        </p:spPr>
        <p:txBody>
          <a:bodyPr spcFirstLastPara="1" wrap="square" lIns="91425" tIns="91425" rIns="91425" bIns="91425" anchor="ctr" anchorCtr="0">
            <a:noAutofit/>
          </a:bodyPr>
          <a:lstStyle/>
          <a:p>
            <a:r>
              <a:rPr lang="en-IN" dirty="0"/>
              <a:t>Benefits of DevOps</a:t>
            </a:r>
          </a:p>
        </p:txBody>
      </p:sp>
      <p:sp>
        <p:nvSpPr>
          <p:cNvPr id="75" name="Google Shape;75;p15"/>
          <p:cNvSpPr txBox="1">
            <a:spLocks noGrp="1"/>
          </p:cNvSpPr>
          <p:nvPr>
            <p:ph type="body" idx="2"/>
          </p:nvPr>
        </p:nvSpPr>
        <p:spPr>
          <a:xfrm>
            <a:off x="462275" y="2631131"/>
            <a:ext cx="3837000" cy="1753800"/>
          </a:xfrm>
          <a:prstGeom prst="rect">
            <a:avLst/>
          </a:prstGeom>
        </p:spPr>
        <p:txBody>
          <a:bodyPr spcFirstLastPara="1" wrap="square" lIns="91425" tIns="91425" rIns="91425" bIns="91425" anchor="ctr" anchorCtr="0">
            <a:noAutofit/>
          </a:bodyPr>
          <a:lstStyle/>
          <a:p>
            <a:pPr marL="139700" indent="0">
              <a:buNone/>
            </a:pPr>
            <a:r>
              <a:rPr lang="en-IN" b="1" dirty="0"/>
              <a:t>Scale</a:t>
            </a:r>
          </a:p>
          <a:p>
            <a:pPr marL="139700" indent="0">
              <a:buNone/>
            </a:pPr>
            <a:endParaRPr lang="en-IN" b="1" dirty="0"/>
          </a:p>
          <a:p>
            <a:pPr marL="139700" indent="0">
              <a:buNone/>
            </a:pPr>
            <a:r>
              <a:rPr lang="en-IN" dirty="0"/>
              <a:t>Operate and manage your infrastructure and development processes at scale. Automation and consistency help you manage complex or changing systems efficiently and with reduced risk. </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https://d1.awsstatic.com/Developer%20Marketing/DevOps/DevOps-What-is_scale.87cace0a71f7578eb8aa79e61baa18e850b0e9ca.png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DevOps-What-is_scale">
            <a:extLst>
              <a:ext uri="{FF2B5EF4-FFF2-40B4-BE49-F238E27FC236}">
                <a16:creationId xmlns:a16="http://schemas.microsoft.com/office/drawing/2014/main" id="{33E93CFB-188F-E048-94D4-47299FAEF8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5467" y="1524087"/>
            <a:ext cx="3554233" cy="2559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519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IBM Cloud DevOps Toolchain &amp; Services </a:t>
            </a:r>
          </a:p>
        </p:txBody>
      </p:sp>
      <p:sp>
        <p:nvSpPr>
          <p:cNvPr id="74" name="Google Shape;74;p15"/>
          <p:cNvSpPr txBox="1">
            <a:spLocks noGrp="1"/>
          </p:cNvSpPr>
          <p:nvPr>
            <p:ph type="subTitle" idx="1"/>
          </p:nvPr>
        </p:nvSpPr>
        <p:spPr>
          <a:xfrm>
            <a:off x="254075" y="1312931"/>
            <a:ext cx="4045200" cy="641400"/>
          </a:xfrm>
          <a:prstGeom prst="rect">
            <a:avLst/>
          </a:prstGeom>
        </p:spPr>
        <p:txBody>
          <a:bodyPr spcFirstLastPara="1" wrap="square" lIns="91425" tIns="91425" rIns="91425" bIns="91425" anchor="ctr" anchorCtr="0">
            <a:noAutofit/>
          </a:bodyPr>
          <a:lstStyle/>
          <a:p>
            <a:r>
              <a:rPr lang="en-IN" dirty="0"/>
              <a:t>Benefits of DevOps</a:t>
            </a:r>
          </a:p>
        </p:txBody>
      </p:sp>
      <p:sp>
        <p:nvSpPr>
          <p:cNvPr id="75" name="Google Shape;75;p15"/>
          <p:cNvSpPr txBox="1">
            <a:spLocks noGrp="1"/>
          </p:cNvSpPr>
          <p:nvPr>
            <p:ph type="body" idx="2"/>
          </p:nvPr>
        </p:nvSpPr>
        <p:spPr>
          <a:xfrm>
            <a:off x="462275" y="2631131"/>
            <a:ext cx="3837000" cy="1753800"/>
          </a:xfrm>
          <a:prstGeom prst="rect">
            <a:avLst/>
          </a:prstGeom>
        </p:spPr>
        <p:txBody>
          <a:bodyPr spcFirstLastPara="1" wrap="square" lIns="91425" tIns="91425" rIns="91425" bIns="91425" anchor="ctr" anchorCtr="0">
            <a:noAutofit/>
          </a:bodyPr>
          <a:lstStyle/>
          <a:p>
            <a:pPr marL="139700" indent="0">
              <a:buNone/>
            </a:pPr>
            <a:r>
              <a:rPr lang="en-IN" b="1" dirty="0"/>
              <a:t>Improved Collaboration</a:t>
            </a:r>
          </a:p>
          <a:p>
            <a:pPr marL="139700" indent="0">
              <a:buNone/>
            </a:pPr>
            <a:endParaRPr lang="en-IN" b="1" dirty="0"/>
          </a:p>
          <a:p>
            <a:pPr marL="139700" indent="0">
              <a:buNone/>
            </a:pPr>
            <a:r>
              <a:rPr lang="en-IN" dirty="0"/>
              <a:t>Build more effective teams under a DevOps cultural model, which emphasizes values such as ownership and accountability. Developers and operations teams </a:t>
            </a:r>
            <a:r>
              <a:rPr lang="en-IN" dirty="0">
                <a:hlinkClick r:id="rId3"/>
              </a:rPr>
              <a:t>collaborate</a:t>
            </a:r>
            <a:r>
              <a:rPr lang="en-IN" dirty="0"/>
              <a:t> closely, share many responsibilities, and combine their workflows. This reduces inefficiencies and saves time </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https://d1.awsstatic.com/Developer%20Marketing/DevOps/DevOps-What-is_collaboration.135599d9c5b1f67bc1a40a7d4295cda99a30d7ff.png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DevOps-What-is_collaboration">
            <a:extLst>
              <a:ext uri="{FF2B5EF4-FFF2-40B4-BE49-F238E27FC236}">
                <a16:creationId xmlns:a16="http://schemas.microsoft.com/office/drawing/2014/main" id="{2B2BE1B8-2AB2-B84E-B491-A16EA876BD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1395" y="1771649"/>
            <a:ext cx="3222992" cy="2307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5937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IBM Cloud DevOps Toolchain &amp; Services </a:t>
            </a:r>
          </a:p>
        </p:txBody>
      </p:sp>
      <p:sp>
        <p:nvSpPr>
          <p:cNvPr id="74" name="Google Shape;74;p15"/>
          <p:cNvSpPr txBox="1">
            <a:spLocks noGrp="1"/>
          </p:cNvSpPr>
          <p:nvPr>
            <p:ph type="subTitle" idx="1"/>
          </p:nvPr>
        </p:nvSpPr>
        <p:spPr>
          <a:xfrm>
            <a:off x="254075" y="1638935"/>
            <a:ext cx="4045200" cy="641400"/>
          </a:xfrm>
          <a:prstGeom prst="rect">
            <a:avLst/>
          </a:prstGeom>
        </p:spPr>
        <p:txBody>
          <a:bodyPr spcFirstLastPara="1" wrap="square" lIns="91425" tIns="91425" rIns="91425" bIns="91425" anchor="ctr" anchorCtr="0">
            <a:noAutofit/>
          </a:bodyPr>
          <a:lstStyle/>
          <a:p>
            <a:r>
              <a:rPr lang="en-IN" dirty="0"/>
              <a:t>Benefits of DevOps</a:t>
            </a:r>
          </a:p>
        </p:txBody>
      </p:sp>
      <p:sp>
        <p:nvSpPr>
          <p:cNvPr id="75" name="Google Shape;75;p15"/>
          <p:cNvSpPr txBox="1">
            <a:spLocks noGrp="1"/>
          </p:cNvSpPr>
          <p:nvPr>
            <p:ph type="body" idx="2"/>
          </p:nvPr>
        </p:nvSpPr>
        <p:spPr>
          <a:xfrm>
            <a:off x="462275" y="2631131"/>
            <a:ext cx="3837000" cy="1753800"/>
          </a:xfrm>
          <a:prstGeom prst="rect">
            <a:avLst/>
          </a:prstGeom>
        </p:spPr>
        <p:txBody>
          <a:bodyPr spcFirstLastPara="1" wrap="square" lIns="91425" tIns="91425" rIns="91425" bIns="91425" anchor="ctr" anchorCtr="0">
            <a:noAutofit/>
          </a:bodyPr>
          <a:lstStyle/>
          <a:p>
            <a:pPr marL="139700" indent="0">
              <a:buNone/>
            </a:pPr>
            <a:r>
              <a:rPr lang="en-IN" b="1" dirty="0"/>
              <a:t>Security</a:t>
            </a:r>
          </a:p>
          <a:p>
            <a:pPr marL="139700" indent="0">
              <a:buNone/>
            </a:pPr>
            <a:endParaRPr lang="en-IN" b="1" dirty="0"/>
          </a:p>
          <a:p>
            <a:pPr marL="139700" indent="0">
              <a:buNone/>
            </a:pPr>
            <a:r>
              <a:rPr lang="en-IN" dirty="0"/>
              <a:t>Move quickly while retaining control and preserving compliance. You can adopt a DevOps model without sacrificing security by using automated compliance policies, fine-grained controls, and configuration management techniques.</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https://d1.awsstatic.com/Developer%20Marketing/DevOps/DevOps-What-is_security.4246af1c9c37ce52cca4fac51f786a524836e04d.png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DevOps-What-is_security">
            <a:extLst>
              <a:ext uri="{FF2B5EF4-FFF2-40B4-BE49-F238E27FC236}">
                <a16:creationId xmlns:a16="http://schemas.microsoft.com/office/drawing/2014/main" id="{E3DC83DC-B435-6343-A19E-123C3C9FB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4727" y="1058066"/>
            <a:ext cx="4019825" cy="2877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88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IBM Cloud DevOps Toolchain &amp; Services </a:t>
            </a:r>
          </a:p>
        </p:txBody>
      </p:sp>
      <p:sp>
        <p:nvSpPr>
          <p:cNvPr id="74" name="Google Shape;74;p15"/>
          <p:cNvSpPr txBox="1">
            <a:spLocks noGrp="1"/>
          </p:cNvSpPr>
          <p:nvPr>
            <p:ph type="subTitle" idx="1"/>
          </p:nvPr>
        </p:nvSpPr>
        <p:spPr>
          <a:xfrm>
            <a:off x="254075" y="1312931"/>
            <a:ext cx="4045200" cy="641400"/>
          </a:xfrm>
          <a:prstGeom prst="rect">
            <a:avLst/>
          </a:prstGeom>
        </p:spPr>
        <p:txBody>
          <a:bodyPr spcFirstLastPara="1" wrap="square" lIns="91425" tIns="91425" rIns="91425" bIns="91425" anchor="ctr" anchorCtr="0">
            <a:noAutofit/>
          </a:bodyPr>
          <a:lstStyle/>
          <a:p>
            <a:r>
              <a:rPr lang="en-IN" dirty="0"/>
              <a:t>DevOps Services</a:t>
            </a:r>
          </a:p>
        </p:txBody>
      </p:sp>
      <p:sp>
        <p:nvSpPr>
          <p:cNvPr id="75" name="Google Shape;75;p15"/>
          <p:cNvSpPr txBox="1">
            <a:spLocks noGrp="1"/>
          </p:cNvSpPr>
          <p:nvPr>
            <p:ph type="body" idx="2"/>
          </p:nvPr>
        </p:nvSpPr>
        <p:spPr>
          <a:xfrm>
            <a:off x="462275" y="2631131"/>
            <a:ext cx="3837000" cy="1753800"/>
          </a:xfrm>
          <a:prstGeom prst="rect">
            <a:avLst/>
          </a:prstGeom>
        </p:spPr>
        <p:txBody>
          <a:bodyPr spcFirstLastPara="1" wrap="square" lIns="91425" tIns="91425" rIns="91425" bIns="91425" anchor="ctr" anchorCtr="0">
            <a:noAutofit/>
          </a:bodyPr>
          <a:lstStyle/>
          <a:p>
            <a:pPr fontAlgn="base"/>
            <a:r>
              <a:rPr lang="en-IN" dirty="0"/>
              <a:t>IBM Cloud Continuous Delivery</a:t>
            </a:r>
          </a:p>
          <a:p>
            <a:pPr fontAlgn="base"/>
            <a:r>
              <a:rPr lang="en-IN" dirty="0"/>
              <a:t>IBM Cloud App Configuration</a:t>
            </a:r>
          </a:p>
          <a:p>
            <a:pPr fontAlgn="base"/>
            <a:r>
              <a:rPr lang="en-IN" dirty="0"/>
              <a:t>IBM Cloud Schematics</a:t>
            </a:r>
          </a:p>
          <a:p>
            <a:pPr fontAlgn="base"/>
            <a:r>
              <a:rPr lang="en-IN" dirty="0"/>
              <a:t>IBM Key Protect</a:t>
            </a:r>
          </a:p>
          <a:p>
            <a:pPr fontAlgn="base"/>
            <a:r>
              <a:rPr lang="en-IN" dirty="0"/>
              <a:t>IBM Cloud Secrets Manager</a:t>
            </a:r>
          </a:p>
          <a:p>
            <a:pPr fontAlgn="base"/>
            <a:r>
              <a:rPr lang="en-IN" dirty="0"/>
              <a:t>IBM Kubernetes Service</a:t>
            </a:r>
          </a:p>
          <a:p>
            <a:pPr fontAlgn="base"/>
            <a:r>
              <a:rPr lang="en-IN" dirty="0"/>
              <a:t>IBM Cloud Satellite</a:t>
            </a:r>
          </a:p>
          <a:p>
            <a:pPr fontAlgn="base"/>
            <a:r>
              <a:rPr lang="en-IN" dirty="0"/>
              <a:t>IBM Cloud Code Engine</a:t>
            </a:r>
          </a:p>
          <a:p>
            <a:pPr fontAlgn="base"/>
            <a:r>
              <a:rPr lang="en-IN" dirty="0"/>
              <a:t>IBM Cloud Monitoring</a:t>
            </a:r>
          </a:p>
          <a:p>
            <a:pPr fontAlgn="base"/>
            <a:r>
              <a:rPr lang="en-IN" dirty="0"/>
              <a:t>IBM Cloud Security and Compliance </a:t>
            </a:r>
            <a:r>
              <a:rPr lang="en-IN" dirty="0" err="1"/>
              <a:t>Center</a:t>
            </a:r>
            <a:endParaRPr lang="en-IN" dirty="0"/>
          </a:p>
          <a:p>
            <a:pPr fontAlgn="base"/>
            <a:r>
              <a:rPr lang="en-IN" dirty="0"/>
              <a:t>IBM Cloud Activity Tracker</a:t>
            </a:r>
          </a:p>
          <a:p>
            <a:pPr fontAlgn="base"/>
            <a:endParaRPr lang="en-IN" dirty="0"/>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https://d1.awsstatic.com/Developer%20Marketing/DevOps/DevOps-What-is_security.4246af1c9c37ce52cca4fac51f786a524836e04d.png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3504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Title 1">
            <a:extLst>
              <a:ext uri="{FF2B5EF4-FFF2-40B4-BE49-F238E27FC236}">
                <a16:creationId xmlns:a16="http://schemas.microsoft.com/office/drawing/2014/main" id="{493C8802-A4CD-DC43-A613-C5AE1B072383}"/>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1F8D61FB-ABCD-7643-A917-BC2018BFCD5F}"/>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3CFE8782-A331-C54D-ACB7-CA4BC16E474E}"/>
              </a:ext>
            </a:extLst>
          </p:cNvPr>
          <p:cNvSpPr>
            <a:spLocks noGrp="1"/>
          </p:cNvSpPr>
          <p:nvPr>
            <p:ph type="body" idx="2"/>
          </p:nvPr>
        </p:nvSpPr>
        <p:spPr/>
        <p:txBody>
          <a:bodyPr/>
          <a:lstStyle/>
          <a:p>
            <a:endParaRPr lang="en-US"/>
          </a:p>
        </p:txBody>
      </p:sp>
      <p:sp>
        <p:nvSpPr>
          <p:cNvPr id="5" name="Text Placeholder 4">
            <a:extLst>
              <a:ext uri="{FF2B5EF4-FFF2-40B4-BE49-F238E27FC236}">
                <a16:creationId xmlns:a16="http://schemas.microsoft.com/office/drawing/2014/main" id="{F36D6068-C357-3E45-8158-B1891813CEAD}"/>
              </a:ext>
            </a:extLst>
          </p:cNvPr>
          <p:cNvSpPr>
            <a:spLocks noGrp="1"/>
          </p:cNvSpPr>
          <p:nvPr>
            <p:ph type="body" idx="3"/>
          </p:nvPr>
        </p:nvSpPr>
        <p:spPr/>
        <p:txBody>
          <a:bodyPr/>
          <a:lstStyle/>
          <a:p>
            <a:endParaRPr lang="en-US"/>
          </a:p>
        </p:txBody>
      </p:sp>
      <p:pic>
        <p:nvPicPr>
          <p:cNvPr id="12292" name="Picture 4" descr="DevOps Insights | IBM">
            <a:extLst>
              <a:ext uri="{FF2B5EF4-FFF2-40B4-BE49-F238E27FC236}">
                <a16:creationId xmlns:a16="http://schemas.microsoft.com/office/drawing/2014/main" id="{BA24FB26-5931-8349-8472-2D6E29869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938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IBM Cloud DevOps Toolchain &amp; Services </a:t>
            </a:r>
          </a:p>
        </p:txBody>
      </p:sp>
      <p:sp>
        <p:nvSpPr>
          <p:cNvPr id="74" name="Google Shape;74;p15"/>
          <p:cNvSpPr txBox="1">
            <a:spLocks noGrp="1"/>
          </p:cNvSpPr>
          <p:nvPr>
            <p:ph type="subTitle" idx="1"/>
          </p:nvPr>
        </p:nvSpPr>
        <p:spPr>
          <a:xfrm>
            <a:off x="254075" y="1638935"/>
            <a:ext cx="4045200" cy="641400"/>
          </a:xfrm>
          <a:prstGeom prst="rect">
            <a:avLst/>
          </a:prstGeom>
        </p:spPr>
        <p:txBody>
          <a:bodyPr spcFirstLastPara="1" wrap="square" lIns="91425" tIns="91425" rIns="91425" bIns="91425" anchor="ctr" anchorCtr="0">
            <a:noAutofit/>
          </a:bodyPr>
          <a:lstStyle/>
          <a:p>
            <a:pPr fontAlgn="base"/>
            <a:r>
              <a:rPr lang="en-IN" dirty="0"/>
              <a:t>Continuous Delivery</a:t>
            </a:r>
          </a:p>
        </p:txBody>
      </p:sp>
      <p:sp>
        <p:nvSpPr>
          <p:cNvPr id="75" name="Google Shape;75;p15"/>
          <p:cNvSpPr txBox="1">
            <a:spLocks noGrp="1"/>
          </p:cNvSpPr>
          <p:nvPr>
            <p:ph type="body" idx="2"/>
          </p:nvPr>
        </p:nvSpPr>
        <p:spPr>
          <a:xfrm>
            <a:off x="462275" y="2631131"/>
            <a:ext cx="3837000" cy="1753800"/>
          </a:xfrm>
          <a:prstGeom prst="rect">
            <a:avLst/>
          </a:prstGeom>
        </p:spPr>
        <p:txBody>
          <a:bodyPr spcFirstLastPara="1" wrap="square" lIns="91425" tIns="91425" rIns="91425" bIns="91425" anchor="ctr" anchorCtr="0">
            <a:noAutofit/>
          </a:bodyPr>
          <a:lstStyle/>
          <a:p>
            <a:pPr marL="139700" indent="0" fontAlgn="base">
              <a:buNone/>
            </a:pPr>
            <a:r>
              <a:rPr lang="en-IN" dirty="0"/>
              <a:t>IBM Cloud® Continuous Delivery, which includes open toolchains that automate the building and deployment of applications. You can get started by creating a simple deployment toolchain that supports development, deployment, and operations tasks.</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https://1.cms.s81c.com/sites/default/files/2021-12-23/cloud-foundry-use-cases-deploy-across-</a:t>
            </a:r>
            <a:r>
              <a:rPr lang="en-US" altLang="en-US" dirty="0" err="1">
                <a:solidFill>
                  <a:srgbClr val="565656"/>
                </a:solidFill>
                <a:latin typeface="ArialMT"/>
              </a:rPr>
              <a:t>regions.jpg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Workflow diagram of a web application continuous delivery pipeline">
            <a:extLst>
              <a:ext uri="{FF2B5EF4-FFF2-40B4-BE49-F238E27FC236}">
                <a16:creationId xmlns:a16="http://schemas.microsoft.com/office/drawing/2014/main" id="{E8BE25C6-40AE-F046-9FBF-7CEDE1DA85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6016" y="1117754"/>
            <a:ext cx="4937984" cy="2781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6557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IBM Cloud DevOps Toolchain &amp; Services </a:t>
            </a:r>
          </a:p>
        </p:txBody>
      </p:sp>
      <p:sp>
        <p:nvSpPr>
          <p:cNvPr id="74" name="Google Shape;74;p15"/>
          <p:cNvSpPr txBox="1">
            <a:spLocks noGrp="1"/>
          </p:cNvSpPr>
          <p:nvPr>
            <p:ph type="subTitle" idx="1"/>
          </p:nvPr>
        </p:nvSpPr>
        <p:spPr>
          <a:xfrm>
            <a:off x="254075" y="1638935"/>
            <a:ext cx="4045200" cy="641400"/>
          </a:xfrm>
          <a:prstGeom prst="rect">
            <a:avLst/>
          </a:prstGeom>
        </p:spPr>
        <p:txBody>
          <a:bodyPr spcFirstLastPara="1" wrap="square" lIns="91425" tIns="91425" rIns="91425" bIns="91425" anchor="ctr" anchorCtr="0">
            <a:noAutofit/>
          </a:bodyPr>
          <a:lstStyle/>
          <a:p>
            <a:pPr fontAlgn="base"/>
            <a:r>
              <a:rPr lang="en-IN" dirty="0"/>
              <a:t>App Configuration</a:t>
            </a:r>
          </a:p>
        </p:txBody>
      </p:sp>
      <p:sp>
        <p:nvSpPr>
          <p:cNvPr id="75" name="Google Shape;75;p15"/>
          <p:cNvSpPr txBox="1">
            <a:spLocks noGrp="1"/>
          </p:cNvSpPr>
          <p:nvPr>
            <p:ph type="body" idx="2"/>
          </p:nvPr>
        </p:nvSpPr>
        <p:spPr>
          <a:xfrm>
            <a:off x="462275" y="2631131"/>
            <a:ext cx="3837000" cy="1753800"/>
          </a:xfrm>
          <a:prstGeom prst="rect">
            <a:avLst/>
          </a:prstGeom>
        </p:spPr>
        <p:txBody>
          <a:bodyPr spcFirstLastPara="1" wrap="square" lIns="91425" tIns="91425" rIns="91425" bIns="91425" anchor="ctr" anchorCtr="0">
            <a:noAutofit/>
          </a:bodyPr>
          <a:lstStyle/>
          <a:p>
            <a:pPr marL="139700" indent="0" fontAlgn="base">
              <a:buNone/>
            </a:pPr>
            <a:r>
              <a:rPr lang="en-IN" dirty="0"/>
              <a:t>Centralize feature management and configuration.</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https://1.cms.s81c.com/sites/default/files/2021-05-25/</a:t>
            </a:r>
            <a:r>
              <a:rPr lang="en-US" altLang="en-US" dirty="0" err="1">
                <a:solidFill>
                  <a:srgbClr val="565656"/>
                </a:solidFill>
                <a:latin typeface="ArialMT"/>
              </a:rPr>
              <a:t>appcon.png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BM Cloud App Configuration Now Generally Available | IBM">
            <a:extLst>
              <a:ext uri="{FF2B5EF4-FFF2-40B4-BE49-F238E27FC236}">
                <a16:creationId xmlns:a16="http://schemas.microsoft.com/office/drawing/2014/main" id="{85381BF3-CAF5-9F45-A7BB-FBFFD38BC7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28334"/>
            <a:ext cx="4462764" cy="2458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8800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IBM Cloud DevOps Toolchain &amp; Services </a:t>
            </a:r>
          </a:p>
        </p:txBody>
      </p:sp>
      <p:sp>
        <p:nvSpPr>
          <p:cNvPr id="74" name="Google Shape;74;p15"/>
          <p:cNvSpPr txBox="1">
            <a:spLocks noGrp="1"/>
          </p:cNvSpPr>
          <p:nvPr>
            <p:ph type="subTitle" idx="1"/>
          </p:nvPr>
        </p:nvSpPr>
        <p:spPr>
          <a:xfrm>
            <a:off x="254075" y="1638935"/>
            <a:ext cx="4045200" cy="641400"/>
          </a:xfrm>
          <a:prstGeom prst="rect">
            <a:avLst/>
          </a:prstGeom>
        </p:spPr>
        <p:txBody>
          <a:bodyPr spcFirstLastPara="1" wrap="square" lIns="91425" tIns="91425" rIns="91425" bIns="91425" anchor="ctr" anchorCtr="0">
            <a:noAutofit/>
          </a:bodyPr>
          <a:lstStyle/>
          <a:p>
            <a:pPr fontAlgn="base"/>
            <a:r>
              <a:rPr lang="en-IN" dirty="0"/>
              <a:t>IBM Cloud Schematics</a:t>
            </a:r>
          </a:p>
        </p:txBody>
      </p:sp>
      <p:sp>
        <p:nvSpPr>
          <p:cNvPr id="75" name="Google Shape;75;p15"/>
          <p:cNvSpPr txBox="1">
            <a:spLocks noGrp="1"/>
          </p:cNvSpPr>
          <p:nvPr>
            <p:ph type="body" idx="2"/>
          </p:nvPr>
        </p:nvSpPr>
        <p:spPr>
          <a:xfrm>
            <a:off x="462275" y="2631131"/>
            <a:ext cx="3837000" cy="1753800"/>
          </a:xfrm>
          <a:prstGeom prst="rect">
            <a:avLst/>
          </a:prstGeom>
        </p:spPr>
        <p:txBody>
          <a:bodyPr spcFirstLastPara="1" wrap="square" lIns="91425" tIns="91425" rIns="91425" bIns="91425" anchor="ctr" anchorCtr="0">
            <a:noAutofit/>
          </a:bodyPr>
          <a:lstStyle/>
          <a:p>
            <a:pPr marL="139700" indent="0" fontAlgn="base">
              <a:buNone/>
            </a:pPr>
            <a:r>
              <a:rPr lang="en-IN" dirty="0"/>
              <a:t>Configure and automate management of IBM Cloud resources.</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https://1.cms.s81c.com/sites/default/files/2021-09/Screen%20Shot%202021-09-13%20at%203.17.29%20PM.png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Schematics Infrastructure-as-Code Diagram">
            <a:extLst>
              <a:ext uri="{FF2B5EF4-FFF2-40B4-BE49-F238E27FC236}">
                <a16:creationId xmlns:a16="http://schemas.microsoft.com/office/drawing/2014/main" id="{344CBF95-D603-7645-8FE3-C5D28C43FF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789141"/>
            <a:ext cx="4572000" cy="3683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1040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IBM Cloud DevOps Toolchain &amp; Services </a:t>
            </a:r>
          </a:p>
        </p:txBody>
      </p:sp>
      <p:sp>
        <p:nvSpPr>
          <p:cNvPr id="74" name="Google Shape;74;p15"/>
          <p:cNvSpPr txBox="1">
            <a:spLocks noGrp="1"/>
          </p:cNvSpPr>
          <p:nvPr>
            <p:ph type="subTitle" idx="1"/>
          </p:nvPr>
        </p:nvSpPr>
        <p:spPr>
          <a:xfrm>
            <a:off x="254075" y="1638935"/>
            <a:ext cx="4045200" cy="641400"/>
          </a:xfrm>
          <a:prstGeom prst="rect">
            <a:avLst/>
          </a:prstGeom>
        </p:spPr>
        <p:txBody>
          <a:bodyPr spcFirstLastPara="1" wrap="square" lIns="91425" tIns="91425" rIns="91425" bIns="91425" anchor="ctr" anchorCtr="0">
            <a:noAutofit/>
          </a:bodyPr>
          <a:lstStyle/>
          <a:p>
            <a:pPr fontAlgn="base"/>
            <a:r>
              <a:rPr lang="en-IN" dirty="0"/>
              <a:t>IBM Key Protect</a:t>
            </a:r>
          </a:p>
        </p:txBody>
      </p:sp>
      <p:sp>
        <p:nvSpPr>
          <p:cNvPr id="75" name="Google Shape;75;p15"/>
          <p:cNvSpPr txBox="1">
            <a:spLocks noGrp="1"/>
          </p:cNvSpPr>
          <p:nvPr>
            <p:ph type="body" idx="2"/>
          </p:nvPr>
        </p:nvSpPr>
        <p:spPr>
          <a:xfrm>
            <a:off x="462275" y="2631131"/>
            <a:ext cx="3837000" cy="1753800"/>
          </a:xfrm>
          <a:prstGeom prst="rect">
            <a:avLst/>
          </a:prstGeom>
        </p:spPr>
        <p:txBody>
          <a:bodyPr spcFirstLastPara="1" wrap="square" lIns="91425" tIns="91425" rIns="91425" bIns="91425" anchor="ctr" anchorCtr="0">
            <a:noAutofit/>
          </a:bodyPr>
          <a:lstStyle/>
          <a:p>
            <a:pPr marL="139700" indent="0" fontAlgn="base">
              <a:buNone/>
            </a:pPr>
            <a:r>
              <a:rPr lang="en-IN" dirty="0"/>
              <a:t>Get visibility and control of entire key lifecycle.</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https://1.cms.s81c.com/sites/default/files/2021-12-16/Screen%20Shot%202021-12-16%20at%2012.42.03%20PM.png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Introducing IBM Cloud Key Protect KMS with BYOHSM Support for IBM Cloud  Satellite Deployments | IBM">
            <a:extLst>
              <a:ext uri="{FF2B5EF4-FFF2-40B4-BE49-F238E27FC236}">
                <a16:creationId xmlns:a16="http://schemas.microsoft.com/office/drawing/2014/main" id="{42C0F125-3900-A24D-B5EC-9230009764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6008" y="886570"/>
            <a:ext cx="4937992" cy="3370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31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IBM Cloud DevOps Toolchain &amp; Services </a:t>
            </a:r>
          </a:p>
        </p:txBody>
      </p:sp>
      <p:sp>
        <p:nvSpPr>
          <p:cNvPr id="74" name="Google Shape;74;p15"/>
          <p:cNvSpPr txBox="1">
            <a:spLocks noGrp="1"/>
          </p:cNvSpPr>
          <p:nvPr>
            <p:ph type="subTitle" idx="1"/>
          </p:nvPr>
        </p:nvSpPr>
        <p:spPr>
          <a:xfrm>
            <a:off x="254075" y="1638935"/>
            <a:ext cx="4045200" cy="641400"/>
          </a:xfrm>
          <a:prstGeom prst="rect">
            <a:avLst/>
          </a:prstGeom>
        </p:spPr>
        <p:txBody>
          <a:bodyPr spcFirstLastPara="1" wrap="square" lIns="91425" tIns="91425" rIns="91425" bIns="91425" anchor="ctr" anchorCtr="0">
            <a:noAutofit/>
          </a:bodyPr>
          <a:lstStyle/>
          <a:p>
            <a:pPr fontAlgn="base"/>
            <a:r>
              <a:rPr lang="en-IN" dirty="0"/>
              <a:t>IBM Cloud Secrets Manager</a:t>
            </a:r>
          </a:p>
        </p:txBody>
      </p:sp>
      <p:sp>
        <p:nvSpPr>
          <p:cNvPr id="75" name="Google Shape;75;p15"/>
          <p:cNvSpPr txBox="1">
            <a:spLocks noGrp="1"/>
          </p:cNvSpPr>
          <p:nvPr>
            <p:ph type="body" idx="2"/>
          </p:nvPr>
        </p:nvSpPr>
        <p:spPr>
          <a:xfrm>
            <a:off x="462275" y="2631131"/>
            <a:ext cx="3837000" cy="1753800"/>
          </a:xfrm>
          <a:prstGeom prst="rect">
            <a:avLst/>
          </a:prstGeom>
        </p:spPr>
        <p:txBody>
          <a:bodyPr spcFirstLastPara="1" wrap="square" lIns="91425" tIns="91425" rIns="91425" bIns="91425" anchor="ctr" anchorCtr="0">
            <a:noAutofit/>
          </a:bodyPr>
          <a:lstStyle/>
          <a:p>
            <a:pPr marL="139700" indent="0" fontAlgn="base">
              <a:buNone/>
            </a:pPr>
            <a:r>
              <a:rPr lang="en-IN" dirty="0"/>
              <a:t>Centrally manage secrets used in your apps and services.</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https://1.cms.s81c.com/sites/default/files/2020-10/Secrets%20Manager_624X351%403x-100.jpg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User database credentials workflow in Secrets Manager">
            <a:extLst>
              <a:ext uri="{FF2B5EF4-FFF2-40B4-BE49-F238E27FC236}">
                <a16:creationId xmlns:a16="http://schemas.microsoft.com/office/drawing/2014/main" id="{AE97FE7C-7652-4342-8FBC-FD94D12ED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0058" y="1486894"/>
            <a:ext cx="4573942" cy="2568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786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Migrating application to Cloud</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Benefits of Migrating to the Cloud</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Scalability</a:t>
            </a:r>
          </a:p>
          <a:p>
            <a:r>
              <a:rPr lang="en-IN" dirty="0"/>
              <a:t>Cost</a:t>
            </a:r>
          </a:p>
          <a:p>
            <a:r>
              <a:rPr lang="en-IN" dirty="0"/>
              <a:t>Performance</a:t>
            </a:r>
          </a:p>
          <a:p>
            <a:r>
              <a:rPr lang="en-IN" dirty="0"/>
              <a:t>Digital experience </a:t>
            </a:r>
            <a:endParaRPr dirty="0"/>
          </a:p>
        </p:txBody>
      </p:sp>
      <p:sp>
        <p:nvSpPr>
          <p:cNvPr id="77" name="Google Shape;77;p15"/>
          <p:cNvSpPr txBox="1">
            <a:spLocks noGrp="1"/>
          </p:cNvSpPr>
          <p:nvPr>
            <p:ph type="body" idx="3"/>
          </p:nvPr>
        </p:nvSpPr>
        <p:spPr>
          <a:xfrm>
            <a:off x="5074950" y="4514850"/>
            <a:ext cx="3397500" cy="4329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https://www.i2econsulting.com/wp-content/uploads/2020/04/Azure-2-1.jpg </a:t>
            </a:r>
            <a:endParaRPr dirty="0"/>
          </a:p>
        </p:txBody>
      </p:sp>
      <p:pic>
        <p:nvPicPr>
          <p:cNvPr id="9" name="Picture 8">
            <a:extLst>
              <a:ext uri="{FF2B5EF4-FFF2-40B4-BE49-F238E27FC236}">
                <a16:creationId xmlns:a16="http://schemas.microsoft.com/office/drawing/2014/main" id="{55A91A09-51CC-A5C9-4877-028C9288F7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739267"/>
            <a:ext cx="4585290" cy="2102578"/>
          </a:xfrm>
          <a:prstGeom prst="rect">
            <a:avLst/>
          </a:prstGeom>
        </p:spPr>
      </p:pic>
    </p:spTree>
    <p:extLst>
      <p:ext uri="{BB962C8B-B14F-4D97-AF65-F5344CB8AC3E}">
        <p14:creationId xmlns:p14="http://schemas.microsoft.com/office/powerpoint/2010/main" val="585636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IBM Cloud DevOps Toolchain &amp; Services </a:t>
            </a:r>
          </a:p>
        </p:txBody>
      </p:sp>
      <p:sp>
        <p:nvSpPr>
          <p:cNvPr id="74" name="Google Shape;74;p15"/>
          <p:cNvSpPr txBox="1">
            <a:spLocks noGrp="1"/>
          </p:cNvSpPr>
          <p:nvPr>
            <p:ph type="subTitle" idx="1"/>
          </p:nvPr>
        </p:nvSpPr>
        <p:spPr>
          <a:xfrm>
            <a:off x="254075" y="1638935"/>
            <a:ext cx="4045200" cy="641400"/>
          </a:xfrm>
          <a:prstGeom prst="rect">
            <a:avLst/>
          </a:prstGeom>
        </p:spPr>
        <p:txBody>
          <a:bodyPr spcFirstLastPara="1" wrap="square" lIns="91425" tIns="91425" rIns="91425" bIns="91425" anchor="ctr" anchorCtr="0">
            <a:noAutofit/>
          </a:bodyPr>
          <a:lstStyle/>
          <a:p>
            <a:pPr fontAlgn="base"/>
            <a:r>
              <a:rPr lang="en-IN" dirty="0"/>
              <a:t>IBM Kubernetes Service</a:t>
            </a:r>
          </a:p>
        </p:txBody>
      </p:sp>
      <p:sp>
        <p:nvSpPr>
          <p:cNvPr id="75" name="Google Shape;75;p15"/>
          <p:cNvSpPr txBox="1">
            <a:spLocks noGrp="1"/>
          </p:cNvSpPr>
          <p:nvPr>
            <p:ph type="body" idx="2"/>
          </p:nvPr>
        </p:nvSpPr>
        <p:spPr>
          <a:xfrm>
            <a:off x="462275" y="2631131"/>
            <a:ext cx="3837000" cy="1753800"/>
          </a:xfrm>
          <a:prstGeom prst="rect">
            <a:avLst/>
          </a:prstGeom>
        </p:spPr>
        <p:txBody>
          <a:bodyPr spcFirstLastPara="1" wrap="square" lIns="91425" tIns="91425" rIns="91425" bIns="91425" anchor="ctr" anchorCtr="0">
            <a:noAutofit/>
          </a:bodyPr>
          <a:lstStyle/>
          <a:p>
            <a:pPr marL="139700" indent="0" fontAlgn="base">
              <a:buNone/>
            </a:pPr>
            <a:r>
              <a:rPr lang="en-IN" dirty="0"/>
              <a:t>Deploy and operate a Kubernetes cluster on IBM Cloud.</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https://1.cms.s81c.com/sites/default/files/2020-11-25/create-clusters-</a:t>
            </a:r>
            <a:r>
              <a:rPr lang="en-US" altLang="en-US" dirty="0" err="1">
                <a:solidFill>
                  <a:srgbClr val="565656"/>
                </a:solidFill>
                <a:latin typeface="ArialMT"/>
              </a:rPr>
              <a:t>image.png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Diagram showing how to use Kubernetes capabilities to deploy a containerized app on IBM Cloud">
            <a:extLst>
              <a:ext uri="{FF2B5EF4-FFF2-40B4-BE49-F238E27FC236}">
                <a16:creationId xmlns:a16="http://schemas.microsoft.com/office/drawing/2014/main" id="{85D69608-E000-BB40-8EFB-E69413C2BD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35787"/>
            <a:ext cx="4565686" cy="2590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1690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IBM Cloud DevOps Toolchain &amp; Services </a:t>
            </a:r>
          </a:p>
        </p:txBody>
      </p:sp>
      <p:sp>
        <p:nvSpPr>
          <p:cNvPr id="74" name="Google Shape;74;p15"/>
          <p:cNvSpPr txBox="1">
            <a:spLocks noGrp="1"/>
          </p:cNvSpPr>
          <p:nvPr>
            <p:ph type="subTitle" idx="1"/>
          </p:nvPr>
        </p:nvSpPr>
        <p:spPr>
          <a:xfrm>
            <a:off x="254075" y="1638935"/>
            <a:ext cx="4045200" cy="641400"/>
          </a:xfrm>
          <a:prstGeom prst="rect">
            <a:avLst/>
          </a:prstGeom>
        </p:spPr>
        <p:txBody>
          <a:bodyPr spcFirstLastPara="1" wrap="square" lIns="91425" tIns="91425" rIns="91425" bIns="91425" anchor="ctr" anchorCtr="0">
            <a:noAutofit/>
          </a:bodyPr>
          <a:lstStyle/>
          <a:p>
            <a:pPr fontAlgn="base"/>
            <a:r>
              <a:rPr lang="en-IN" dirty="0"/>
              <a:t>IBM Cloud Satellite</a:t>
            </a:r>
          </a:p>
        </p:txBody>
      </p:sp>
      <p:sp>
        <p:nvSpPr>
          <p:cNvPr id="75" name="Google Shape;75;p15"/>
          <p:cNvSpPr txBox="1">
            <a:spLocks noGrp="1"/>
          </p:cNvSpPr>
          <p:nvPr>
            <p:ph type="body" idx="2"/>
          </p:nvPr>
        </p:nvSpPr>
        <p:spPr>
          <a:xfrm>
            <a:off x="462275" y="2631131"/>
            <a:ext cx="3837000" cy="1753800"/>
          </a:xfrm>
          <a:prstGeom prst="rect">
            <a:avLst/>
          </a:prstGeom>
        </p:spPr>
        <p:txBody>
          <a:bodyPr spcFirstLastPara="1" wrap="square" lIns="91425" tIns="91425" rIns="91425" bIns="91425" anchor="ctr" anchorCtr="0">
            <a:noAutofit/>
          </a:bodyPr>
          <a:lstStyle/>
          <a:p>
            <a:pPr marL="139700" indent="0" fontAlgn="base">
              <a:buNone/>
            </a:pPr>
            <a:r>
              <a:rPr lang="en-IN" dirty="0"/>
              <a:t>Run IBM Cloud services on your infrastructure with consistency.</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https://1.cms.s81c.com/sites/default/files/2021-12-20/Screen%20Shot%202021-12-20%20at%208.40.52%20AM.png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descr="Cloud Services at the Edge | IBM">
            <a:extLst>
              <a:ext uri="{FF2B5EF4-FFF2-40B4-BE49-F238E27FC236}">
                <a16:creationId xmlns:a16="http://schemas.microsoft.com/office/drawing/2014/main" id="{4A7B6957-E8C7-DE4E-AA71-2BA5347C97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0122" y="1393597"/>
            <a:ext cx="4753878" cy="2356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8020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IBM Cloud DevOps Toolchain &amp; Services </a:t>
            </a:r>
          </a:p>
        </p:txBody>
      </p:sp>
      <p:sp>
        <p:nvSpPr>
          <p:cNvPr id="74" name="Google Shape;74;p15"/>
          <p:cNvSpPr txBox="1">
            <a:spLocks noGrp="1"/>
          </p:cNvSpPr>
          <p:nvPr>
            <p:ph type="subTitle" idx="1"/>
          </p:nvPr>
        </p:nvSpPr>
        <p:spPr>
          <a:xfrm>
            <a:off x="254075" y="1638935"/>
            <a:ext cx="4045200" cy="641400"/>
          </a:xfrm>
          <a:prstGeom prst="rect">
            <a:avLst/>
          </a:prstGeom>
        </p:spPr>
        <p:txBody>
          <a:bodyPr spcFirstLastPara="1" wrap="square" lIns="91425" tIns="91425" rIns="91425" bIns="91425" anchor="ctr" anchorCtr="0">
            <a:noAutofit/>
          </a:bodyPr>
          <a:lstStyle/>
          <a:p>
            <a:pPr fontAlgn="base"/>
            <a:r>
              <a:rPr lang="en-IN" dirty="0"/>
              <a:t>IBM Cloud Code Engine</a:t>
            </a:r>
          </a:p>
        </p:txBody>
      </p:sp>
      <p:sp>
        <p:nvSpPr>
          <p:cNvPr id="75" name="Google Shape;75;p15"/>
          <p:cNvSpPr txBox="1">
            <a:spLocks noGrp="1"/>
          </p:cNvSpPr>
          <p:nvPr>
            <p:ph type="body" idx="2"/>
          </p:nvPr>
        </p:nvSpPr>
        <p:spPr>
          <a:xfrm>
            <a:off x="462275" y="2631131"/>
            <a:ext cx="3837000" cy="1753800"/>
          </a:xfrm>
          <a:prstGeom prst="rect">
            <a:avLst/>
          </a:prstGeom>
        </p:spPr>
        <p:txBody>
          <a:bodyPr spcFirstLastPara="1" wrap="square" lIns="91425" tIns="91425" rIns="91425" bIns="91425" anchor="ctr" anchorCtr="0">
            <a:noAutofit/>
          </a:bodyPr>
          <a:lstStyle/>
          <a:p>
            <a:pPr marL="139700" indent="0" fontAlgn="base">
              <a:buNone/>
            </a:pPr>
            <a:r>
              <a:rPr lang="en-IN" dirty="0"/>
              <a:t>Run your application, batch jobs or container on a managed serverless platform.</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imgopt.infoq.com</a:t>
            </a:r>
            <a:r>
              <a:rPr lang="en-US" altLang="en-US" dirty="0">
                <a:solidFill>
                  <a:srgbClr val="565656"/>
                </a:solidFill>
                <a:latin typeface="ArialMT"/>
              </a:rPr>
              <a:t>/fit-in/1200x2400/</a:t>
            </a:r>
            <a:r>
              <a:rPr lang="en-US" altLang="en-US" dirty="0" err="1">
                <a:solidFill>
                  <a:srgbClr val="565656"/>
                </a:solidFill>
                <a:latin typeface="ArialMT"/>
              </a:rPr>
              <a:t>filters:quality</a:t>
            </a:r>
            <a:r>
              <a:rPr lang="en-US" altLang="en-US" dirty="0">
                <a:solidFill>
                  <a:srgbClr val="565656"/>
                </a:solidFill>
                <a:latin typeface="ArialMT"/>
              </a:rPr>
              <a:t>(80)/</a:t>
            </a:r>
            <a:r>
              <a:rPr lang="en-US" altLang="en-US" dirty="0" err="1">
                <a:solidFill>
                  <a:srgbClr val="565656"/>
                </a:solidFill>
                <a:latin typeface="ArialMT"/>
              </a:rPr>
              <a:t>filters:no_upscale</a:t>
            </a:r>
            <a:r>
              <a:rPr lang="en-US" altLang="en-US" dirty="0">
                <a:solidFill>
                  <a:srgbClr val="565656"/>
                </a:solidFill>
                <a:latin typeface="ArialMT"/>
              </a:rPr>
              <a:t>()/news/2020/10/</a:t>
            </a:r>
            <a:r>
              <a:rPr lang="en-US" altLang="en-US" dirty="0" err="1">
                <a:solidFill>
                  <a:srgbClr val="565656"/>
                </a:solidFill>
                <a:latin typeface="ArialMT"/>
              </a:rPr>
              <a:t>ibm</a:t>
            </a:r>
            <a:r>
              <a:rPr lang="en-US" altLang="en-US" dirty="0">
                <a:solidFill>
                  <a:srgbClr val="565656"/>
                </a:solidFill>
                <a:latin typeface="ArialMT"/>
              </a:rPr>
              <a:t>-cloud-code-engine/</a:t>
            </a:r>
            <a:r>
              <a:rPr lang="en-US" altLang="en-US" dirty="0" err="1">
                <a:solidFill>
                  <a:srgbClr val="565656"/>
                </a:solidFill>
                <a:latin typeface="ArialMT"/>
              </a:rPr>
              <a:t>en</a:t>
            </a:r>
            <a:r>
              <a:rPr lang="en-US" altLang="en-US" dirty="0">
                <a:solidFill>
                  <a:srgbClr val="565656"/>
                </a:solidFill>
                <a:latin typeface="ArialMT"/>
              </a:rPr>
              <a:t>/resources/1ibm-1601889808473.png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IBM Introduces IBM Cloud Code Engine">
            <a:extLst>
              <a:ext uri="{FF2B5EF4-FFF2-40B4-BE49-F238E27FC236}">
                <a16:creationId xmlns:a16="http://schemas.microsoft.com/office/drawing/2014/main" id="{D674C0C3-2403-5E4B-9B65-E247F1519C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222044"/>
            <a:ext cx="4588168" cy="2699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1480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IBM Cloud DevOps Toolchain &amp; Services </a:t>
            </a:r>
          </a:p>
        </p:txBody>
      </p:sp>
      <p:sp>
        <p:nvSpPr>
          <p:cNvPr id="74" name="Google Shape;74;p15"/>
          <p:cNvSpPr txBox="1">
            <a:spLocks noGrp="1"/>
          </p:cNvSpPr>
          <p:nvPr>
            <p:ph type="subTitle" idx="1"/>
          </p:nvPr>
        </p:nvSpPr>
        <p:spPr>
          <a:xfrm>
            <a:off x="254075" y="1638935"/>
            <a:ext cx="4045200" cy="641400"/>
          </a:xfrm>
          <a:prstGeom prst="rect">
            <a:avLst/>
          </a:prstGeom>
        </p:spPr>
        <p:txBody>
          <a:bodyPr spcFirstLastPara="1" wrap="square" lIns="91425" tIns="91425" rIns="91425" bIns="91425" anchor="ctr" anchorCtr="0">
            <a:noAutofit/>
          </a:bodyPr>
          <a:lstStyle/>
          <a:p>
            <a:pPr fontAlgn="base"/>
            <a:r>
              <a:rPr lang="en-IN" dirty="0"/>
              <a:t>IBM Cloud Monitoring</a:t>
            </a:r>
          </a:p>
        </p:txBody>
      </p:sp>
      <p:sp>
        <p:nvSpPr>
          <p:cNvPr id="75" name="Google Shape;75;p15"/>
          <p:cNvSpPr txBox="1">
            <a:spLocks noGrp="1"/>
          </p:cNvSpPr>
          <p:nvPr>
            <p:ph type="body" idx="2"/>
          </p:nvPr>
        </p:nvSpPr>
        <p:spPr>
          <a:xfrm>
            <a:off x="462275" y="2631131"/>
            <a:ext cx="3837000" cy="1753800"/>
          </a:xfrm>
          <a:prstGeom prst="rect">
            <a:avLst/>
          </a:prstGeom>
        </p:spPr>
        <p:txBody>
          <a:bodyPr spcFirstLastPara="1" wrap="square" lIns="91425" tIns="91425" rIns="91425" bIns="91425" anchor="ctr" anchorCtr="0">
            <a:noAutofit/>
          </a:bodyPr>
          <a:lstStyle/>
          <a:p>
            <a:pPr marL="139700" indent="0" fontAlgn="base">
              <a:buNone/>
            </a:pPr>
            <a:r>
              <a:rPr lang="en-IN" dirty="0"/>
              <a:t>Get in-depth visibility into infrastructure and app performance.</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https://1.cms.s81c.com/sites/default/files/2021-04/Sysdig-laptop-low-res_0.png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Illustration of IBM Cloud Monitoring service projecting data analysis onto a screen in graph form">
            <a:extLst>
              <a:ext uri="{FF2B5EF4-FFF2-40B4-BE49-F238E27FC236}">
                <a16:creationId xmlns:a16="http://schemas.microsoft.com/office/drawing/2014/main" id="{2D725B90-5E2A-7B44-A6EE-E497F4082A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5175" y="1171872"/>
            <a:ext cx="4568825" cy="2572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9552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IBM Cloud DevOps Toolchain &amp; Services </a:t>
            </a:r>
          </a:p>
        </p:txBody>
      </p:sp>
      <p:sp>
        <p:nvSpPr>
          <p:cNvPr id="74" name="Google Shape;74;p15"/>
          <p:cNvSpPr txBox="1">
            <a:spLocks noGrp="1"/>
          </p:cNvSpPr>
          <p:nvPr>
            <p:ph type="subTitle" idx="1"/>
          </p:nvPr>
        </p:nvSpPr>
        <p:spPr>
          <a:xfrm>
            <a:off x="254075" y="1638935"/>
            <a:ext cx="4045200" cy="641400"/>
          </a:xfrm>
          <a:prstGeom prst="rect">
            <a:avLst/>
          </a:prstGeom>
        </p:spPr>
        <p:txBody>
          <a:bodyPr spcFirstLastPara="1" wrap="square" lIns="91425" tIns="91425" rIns="91425" bIns="91425" anchor="ctr" anchorCtr="0">
            <a:noAutofit/>
          </a:bodyPr>
          <a:lstStyle/>
          <a:p>
            <a:pPr fontAlgn="base"/>
            <a:r>
              <a:rPr lang="en-IN" dirty="0"/>
              <a:t>IBM Cloud Security and Compliance </a:t>
            </a:r>
            <a:r>
              <a:rPr lang="en-IN" dirty="0" err="1"/>
              <a:t>Center</a:t>
            </a:r>
            <a:endParaRPr lang="en-IN" dirty="0"/>
          </a:p>
        </p:txBody>
      </p:sp>
      <p:sp>
        <p:nvSpPr>
          <p:cNvPr id="75" name="Google Shape;75;p15"/>
          <p:cNvSpPr txBox="1">
            <a:spLocks noGrp="1"/>
          </p:cNvSpPr>
          <p:nvPr>
            <p:ph type="body" idx="2"/>
          </p:nvPr>
        </p:nvSpPr>
        <p:spPr>
          <a:xfrm>
            <a:off x="462275" y="2631131"/>
            <a:ext cx="3837000" cy="1753800"/>
          </a:xfrm>
          <a:prstGeom prst="rect">
            <a:avLst/>
          </a:prstGeom>
        </p:spPr>
        <p:txBody>
          <a:bodyPr spcFirstLastPara="1" wrap="square" lIns="91425" tIns="91425" rIns="91425" bIns="91425" anchor="ctr" anchorCtr="0">
            <a:noAutofit/>
          </a:bodyPr>
          <a:lstStyle/>
          <a:p>
            <a:pPr marL="139700" indent="0" fontAlgn="base">
              <a:buNone/>
            </a:pPr>
            <a:r>
              <a:rPr lang="en-IN" dirty="0"/>
              <a:t>Govern cloud resource configurations and centrally manage your compliance with organization and regulatory guidelines.</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https://1.cms.s81c.com/sites/default/files/2020-09-01/Screen%20Shot%202020-09-01%20at%209.30.07%20AM.png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descr="Now Generally Available: IBM Cloud Security and Compliance Center | IBM">
            <a:extLst>
              <a:ext uri="{FF2B5EF4-FFF2-40B4-BE49-F238E27FC236}">
                <a16:creationId xmlns:a16="http://schemas.microsoft.com/office/drawing/2014/main" id="{2D10F8BD-8636-8044-B4DC-202AF4465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285875"/>
            <a:ext cx="4519610" cy="2571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4460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IBM Cloud DevOps Toolchain &amp; Services </a:t>
            </a:r>
          </a:p>
        </p:txBody>
      </p:sp>
      <p:sp>
        <p:nvSpPr>
          <p:cNvPr id="74" name="Google Shape;74;p15"/>
          <p:cNvSpPr txBox="1">
            <a:spLocks noGrp="1"/>
          </p:cNvSpPr>
          <p:nvPr>
            <p:ph type="subTitle" idx="1"/>
          </p:nvPr>
        </p:nvSpPr>
        <p:spPr>
          <a:xfrm>
            <a:off x="254075" y="1638935"/>
            <a:ext cx="4045200" cy="641400"/>
          </a:xfrm>
          <a:prstGeom prst="rect">
            <a:avLst/>
          </a:prstGeom>
        </p:spPr>
        <p:txBody>
          <a:bodyPr spcFirstLastPara="1" wrap="square" lIns="91425" tIns="91425" rIns="91425" bIns="91425" anchor="ctr" anchorCtr="0">
            <a:noAutofit/>
          </a:bodyPr>
          <a:lstStyle/>
          <a:p>
            <a:pPr fontAlgn="base"/>
            <a:r>
              <a:rPr lang="en-IN" dirty="0"/>
              <a:t>IBM Cloud Activity Tracker</a:t>
            </a:r>
          </a:p>
        </p:txBody>
      </p:sp>
      <p:sp>
        <p:nvSpPr>
          <p:cNvPr id="75" name="Google Shape;75;p15"/>
          <p:cNvSpPr txBox="1">
            <a:spLocks noGrp="1"/>
          </p:cNvSpPr>
          <p:nvPr>
            <p:ph type="body" idx="2"/>
          </p:nvPr>
        </p:nvSpPr>
        <p:spPr>
          <a:xfrm>
            <a:off x="462275" y="2631131"/>
            <a:ext cx="3837000" cy="1753800"/>
          </a:xfrm>
          <a:prstGeom prst="rect">
            <a:avLst/>
          </a:prstGeom>
        </p:spPr>
        <p:txBody>
          <a:bodyPr spcFirstLastPara="1" wrap="square" lIns="91425" tIns="91425" rIns="91425" bIns="91425" anchor="ctr" anchorCtr="0">
            <a:noAutofit/>
          </a:bodyPr>
          <a:lstStyle/>
          <a:p>
            <a:pPr marL="139700" indent="0" fontAlgn="base">
              <a:buNone/>
            </a:pPr>
            <a:r>
              <a:rPr lang="en-IN" dirty="0"/>
              <a:t>Manage compliance controls within the IBM Cloud platform.</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https://1.cms.s81c.com/sites/default/files/2020-07-31/vv1.png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Extend VPC Resources with Cloud Functions, Activity Tracker with LogDNA,  and Schematics | IBM">
            <a:extLst>
              <a:ext uri="{FF2B5EF4-FFF2-40B4-BE49-F238E27FC236}">
                <a16:creationId xmlns:a16="http://schemas.microsoft.com/office/drawing/2014/main" id="{AB09BE31-86AD-F14B-A798-BA94680A78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84598"/>
            <a:ext cx="4576042" cy="2185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383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0" y="154545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Able to Understanding REST API, API services in IBM and AWS Cloud.</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discuss:</a:t>
            </a:r>
            <a:endParaRPr/>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dirty="0"/>
              <a:t>Introduction to Application Programming Interface (API)</a:t>
            </a:r>
          </a:p>
          <a:p>
            <a:pPr marL="457200" lvl="0" indent="-342900" algn="l" rtl="0">
              <a:spcBef>
                <a:spcPts val="0"/>
              </a:spcBef>
              <a:spcAft>
                <a:spcPts val="0"/>
              </a:spcAft>
              <a:buSzPts val="1800"/>
              <a:buChar char="●"/>
            </a:pPr>
            <a:r>
              <a:rPr lang="en-IN" dirty="0"/>
              <a:t>Common API examples</a:t>
            </a:r>
            <a:endParaRPr lang="en" dirty="0"/>
          </a:p>
          <a:p>
            <a:pPr marL="457200" lvl="0" indent="-342900" algn="l" rtl="0">
              <a:spcBef>
                <a:spcPts val="0"/>
              </a:spcBef>
              <a:spcAft>
                <a:spcPts val="0"/>
              </a:spcAft>
              <a:buSzPts val="1800"/>
              <a:buChar char="●"/>
            </a:pPr>
            <a:r>
              <a:rPr lang="en" dirty="0"/>
              <a:t>Types of API’s</a:t>
            </a:r>
          </a:p>
          <a:p>
            <a:pPr marL="457200" lvl="0" indent="-342900" algn="l" rtl="0">
              <a:spcBef>
                <a:spcPts val="0"/>
              </a:spcBef>
              <a:spcAft>
                <a:spcPts val="0"/>
              </a:spcAft>
              <a:buSzPts val="1800"/>
              <a:buChar char="●"/>
            </a:pPr>
            <a:r>
              <a:rPr lang="en-IN" dirty="0"/>
              <a:t>Types of API protocols</a:t>
            </a:r>
            <a:endParaRPr lang="en" dirty="0"/>
          </a:p>
          <a:p>
            <a:pPr marL="457200" lvl="0" indent="-342900" algn="l" rtl="0">
              <a:spcBef>
                <a:spcPts val="0"/>
              </a:spcBef>
              <a:spcAft>
                <a:spcPts val="0"/>
              </a:spcAft>
              <a:buSzPts val="1800"/>
              <a:buChar char="●"/>
            </a:pPr>
            <a:r>
              <a:rPr lang="en-US" dirty="0"/>
              <a:t>What is a REST API?</a:t>
            </a:r>
            <a:endParaRPr lang="en" dirty="0"/>
          </a:p>
          <a:p>
            <a:pPr marL="457200" lvl="0" indent="-342900" algn="l" rtl="0">
              <a:spcBef>
                <a:spcPts val="0"/>
              </a:spcBef>
              <a:spcAft>
                <a:spcPts val="0"/>
              </a:spcAft>
              <a:buSzPts val="1800"/>
              <a:buChar char="●"/>
            </a:pPr>
            <a:r>
              <a:rPr lang="en-US" dirty="0"/>
              <a:t>API services in IBM and AWS Cloud</a:t>
            </a:r>
            <a:endParaRPr lang="en" dirty="0"/>
          </a:p>
          <a:p>
            <a:pPr marL="457200" lvl="0" indent="-342900" algn="l" rtl="0">
              <a:spcBef>
                <a:spcPts val="0"/>
              </a:spcBef>
              <a:spcAft>
                <a:spcPts val="0"/>
              </a:spcAft>
              <a:buSzPts val="1800"/>
              <a:buChar char="●"/>
            </a:pPr>
            <a:r>
              <a:rPr lang="en-IN" dirty="0"/>
              <a:t>IBM API Management on Cloud</a:t>
            </a:r>
            <a:endParaRPr lang="en" dirty="0"/>
          </a:p>
          <a:p>
            <a:pPr marL="457200" lvl="0" indent="-342900" algn="l" rtl="0">
              <a:spcBef>
                <a:spcPts val="0"/>
              </a:spcBef>
              <a:spcAft>
                <a:spcPts val="0"/>
              </a:spcAft>
              <a:buSzPts val="1800"/>
              <a:buChar char="●"/>
            </a:pPr>
            <a:r>
              <a:rPr lang="en-US" dirty="0"/>
              <a:t>API management tools on AWS</a:t>
            </a:r>
            <a:endParaRPr lang="en" dirty="0"/>
          </a:p>
          <a:p>
            <a:pPr marL="457200" lvl="0" indent="-342900" algn="l" rtl="0">
              <a:spcBef>
                <a:spcPts val="0"/>
              </a:spcBef>
              <a:spcAft>
                <a:spcPts val="0"/>
              </a:spcAft>
              <a:buSzPts val="1800"/>
              <a:buChar char="●"/>
            </a:pPr>
            <a:r>
              <a:rPr lang="en-IN" dirty="0"/>
              <a:t>Amazon API Gateway benefits</a:t>
            </a:r>
            <a:endParaRPr lang="en" dirty="0"/>
          </a:p>
          <a:p>
            <a:pPr marL="457200" lvl="0" indent="-342900" algn="l" rtl="0">
              <a:spcBef>
                <a:spcPts val="0"/>
              </a:spcBef>
              <a:spcAft>
                <a:spcPts val="0"/>
              </a:spcAft>
              <a:buSzPts val="1800"/>
              <a:buChar char="●"/>
            </a:pP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a:t>
            </a:r>
            <a:r>
              <a:rPr lang="en-IN" dirty="0"/>
              <a:t>Application Programming Interface (API)</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API Concept</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An application programming interface, or API, enables companies to open up their applications’ data and functionality to external third-party developers, business partners, and internal departments within their companies. </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https://media.sproutsocial.com/uploads/2015/04/API_defined3-02.png</a:t>
            </a:r>
            <a:endParaRPr dirty="0"/>
          </a:p>
        </p:txBody>
      </p:sp>
      <p:pic>
        <p:nvPicPr>
          <p:cNvPr id="1026" name="Picture 2" descr="What Is an API &amp; Why Does It Matter for Social Media? | Sprout Social">
            <a:extLst>
              <a:ext uri="{FF2B5EF4-FFF2-40B4-BE49-F238E27FC236}">
                <a16:creationId xmlns:a16="http://schemas.microsoft.com/office/drawing/2014/main" id="{3CC79BA3-86AE-6755-B8D7-C2AEDD8EF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19275"/>
            <a:ext cx="457200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a:t>
            </a:r>
            <a:r>
              <a:rPr lang="en-IN" dirty="0"/>
              <a:t>Application Programming Interface (API)</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How an API works</a:t>
            </a:r>
            <a:endParaRPr dirty="0"/>
          </a:p>
        </p:txBody>
      </p:sp>
      <p:sp>
        <p:nvSpPr>
          <p:cNvPr id="75" name="Google Shape;75;p15"/>
          <p:cNvSpPr txBox="1">
            <a:spLocks noGrp="1"/>
          </p:cNvSpPr>
          <p:nvPr>
            <p:ph type="body" idx="2"/>
          </p:nvPr>
        </p:nvSpPr>
        <p:spPr>
          <a:xfrm>
            <a:off x="358175" y="2738828"/>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A client application initiates an API call to retrieve information—also known as a request. This request is processed from an application to the web server via the API’s Uniform Resource Identifier (URI) and includes a request verb, headers, and sometimes, a request body.</a:t>
            </a:r>
          </a:p>
          <a:p>
            <a:pPr marL="457200" lvl="0" indent="-317500" algn="l" rtl="0">
              <a:spcBef>
                <a:spcPts val="0"/>
              </a:spcBef>
              <a:spcAft>
                <a:spcPts val="0"/>
              </a:spcAft>
              <a:buSzPts val="1400"/>
              <a:buChar char="●"/>
            </a:pPr>
            <a:r>
              <a:rPr lang="en-US" dirty="0"/>
              <a:t>After receiving a valid request, the API makes a call to the external program or web server.</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https://www.datocms-assets.com/48401/1627660998-api-diagram.png?fit=max&amp;w=900</a:t>
            </a:r>
            <a:endParaRPr dirty="0"/>
          </a:p>
        </p:txBody>
      </p:sp>
      <p:pic>
        <p:nvPicPr>
          <p:cNvPr id="2050" name="Picture 2" descr="How to Do an API Integration: Beginners Guide [w/ Tutorial]">
            <a:extLst>
              <a:ext uri="{FF2B5EF4-FFF2-40B4-BE49-F238E27FC236}">
                <a16:creationId xmlns:a16="http://schemas.microsoft.com/office/drawing/2014/main" id="{B7804CF3-F6A2-09BC-B6F7-7368DCD23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9" y="1418762"/>
            <a:ext cx="4558977"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217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Migrating application to Cloud</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Benefits of Migrating to the Cloud</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indent="0">
              <a:buNone/>
            </a:pPr>
            <a:r>
              <a:rPr lang="en-US" dirty="0"/>
              <a:t>Stakeholders may fear that application migrations might cause disruptions to the business or result in unanticipated costs. The most common risks include the following:</a:t>
            </a:r>
          </a:p>
          <a:p>
            <a:r>
              <a:rPr lang="en-IN" dirty="0"/>
              <a:t>Unforeseen technical challenges</a:t>
            </a:r>
          </a:p>
          <a:p>
            <a:r>
              <a:rPr lang="en-IN" dirty="0"/>
              <a:t>Unanticipated costs</a:t>
            </a:r>
          </a:p>
          <a:p>
            <a:r>
              <a:rPr lang="en-IN" dirty="0"/>
              <a:t>Unexpected downtime</a:t>
            </a:r>
          </a:p>
          <a:p>
            <a:r>
              <a:rPr lang="en-IN" dirty="0"/>
              <a:t>Cultural issues or change management difficulties</a:t>
            </a:r>
            <a:endParaRPr dirty="0"/>
          </a:p>
        </p:txBody>
      </p:sp>
      <p:sp>
        <p:nvSpPr>
          <p:cNvPr id="77" name="Google Shape;77;p15"/>
          <p:cNvSpPr txBox="1">
            <a:spLocks noGrp="1"/>
          </p:cNvSpPr>
          <p:nvPr>
            <p:ph type="body" idx="3"/>
          </p:nvPr>
        </p:nvSpPr>
        <p:spPr>
          <a:xfrm>
            <a:off x="5074950" y="4514850"/>
            <a:ext cx="3397500" cy="4329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https://www.i2econsulting.com/wp-content/uploads/2020/04/Azure-2-1.jpg </a:t>
            </a:r>
            <a:endParaRPr dirty="0"/>
          </a:p>
        </p:txBody>
      </p:sp>
      <p:pic>
        <p:nvPicPr>
          <p:cNvPr id="7" name="Picture 6">
            <a:extLst>
              <a:ext uri="{FF2B5EF4-FFF2-40B4-BE49-F238E27FC236}">
                <a16:creationId xmlns:a16="http://schemas.microsoft.com/office/drawing/2014/main" id="{B0CE9B77-4051-34D5-B860-09BA39C02894}"/>
              </a:ext>
            </a:extLst>
          </p:cNvPr>
          <p:cNvPicPr>
            <a:picLocks noChangeAspect="1"/>
          </p:cNvPicPr>
          <p:nvPr/>
        </p:nvPicPr>
        <p:blipFill>
          <a:blip r:embed="rId3"/>
          <a:stretch>
            <a:fillRect/>
          </a:stretch>
        </p:blipFill>
        <p:spPr>
          <a:xfrm>
            <a:off x="4693444" y="1299019"/>
            <a:ext cx="4348757" cy="2365724"/>
          </a:xfrm>
          <a:prstGeom prst="rect">
            <a:avLst/>
          </a:prstGeom>
        </p:spPr>
      </p:pic>
    </p:spTree>
    <p:extLst>
      <p:ext uri="{BB962C8B-B14F-4D97-AF65-F5344CB8AC3E}">
        <p14:creationId xmlns:p14="http://schemas.microsoft.com/office/powerpoint/2010/main" val="17080049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a:t>
            </a:r>
            <a:r>
              <a:rPr lang="en-IN" dirty="0"/>
              <a:t>Application Programming Interface (API)</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How an API works</a:t>
            </a:r>
            <a:endParaRPr dirty="0"/>
          </a:p>
        </p:txBody>
      </p:sp>
      <p:sp>
        <p:nvSpPr>
          <p:cNvPr id="75" name="Google Shape;75;p15"/>
          <p:cNvSpPr txBox="1">
            <a:spLocks noGrp="1"/>
          </p:cNvSpPr>
          <p:nvPr>
            <p:ph type="body" idx="2"/>
          </p:nvPr>
        </p:nvSpPr>
        <p:spPr>
          <a:xfrm>
            <a:off x="358175" y="2909424"/>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server sends a response to the API with the requested information.</a:t>
            </a:r>
          </a:p>
          <a:p>
            <a:pPr marL="457200" lvl="0" indent="-317500" algn="l" rtl="0">
              <a:spcBef>
                <a:spcPts val="0"/>
              </a:spcBef>
              <a:spcAft>
                <a:spcPts val="0"/>
              </a:spcAft>
              <a:buSzPts val="1400"/>
              <a:buChar char="●"/>
            </a:pPr>
            <a:r>
              <a:rPr lang="en-US" dirty="0"/>
              <a:t>The API transfers the data to the initial requesting application.</a:t>
            </a:r>
          </a:p>
        </p:txBody>
      </p:sp>
      <p:pic>
        <p:nvPicPr>
          <p:cNvPr id="6" name="Picture 2" descr="How to Do an API Integration: Beginners Guide [w/ Tutorial]">
            <a:extLst>
              <a:ext uri="{FF2B5EF4-FFF2-40B4-BE49-F238E27FC236}">
                <a16:creationId xmlns:a16="http://schemas.microsoft.com/office/drawing/2014/main" id="{5E8BFB91-DB68-18EF-98A6-54D751CF9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9" y="1418762"/>
            <a:ext cx="4558977" cy="298132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7;p15">
            <a:extLst>
              <a:ext uri="{FF2B5EF4-FFF2-40B4-BE49-F238E27FC236}">
                <a16:creationId xmlns:a16="http://schemas.microsoft.com/office/drawing/2014/main" id="{1CE32D37-7F96-66A5-975F-934B79858E4B}"/>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https://www.datocms-assets.com/48401/1627660998-api-diagram.png?fit=max&amp;w=900</a:t>
            </a:r>
            <a:endParaRPr dirty="0"/>
          </a:p>
        </p:txBody>
      </p:sp>
    </p:spTree>
    <p:extLst>
      <p:ext uri="{BB962C8B-B14F-4D97-AF65-F5344CB8AC3E}">
        <p14:creationId xmlns:p14="http://schemas.microsoft.com/office/powerpoint/2010/main" val="19291134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a:t>
            </a:r>
            <a:r>
              <a:rPr lang="en-IN" dirty="0"/>
              <a:t>Application Programming Interface (API)</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Why we need APIs</a:t>
            </a:r>
            <a:endParaRPr dirty="0"/>
          </a:p>
        </p:txBody>
      </p:sp>
      <p:sp>
        <p:nvSpPr>
          <p:cNvPr id="75" name="Google Shape;75;p15"/>
          <p:cNvSpPr txBox="1">
            <a:spLocks noGrp="1"/>
          </p:cNvSpPr>
          <p:nvPr>
            <p:ph type="body" idx="2"/>
          </p:nvPr>
        </p:nvSpPr>
        <p:spPr>
          <a:xfrm>
            <a:off x="358175" y="2934726"/>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IN" dirty="0"/>
              <a:t>Improved collaboration</a:t>
            </a:r>
          </a:p>
          <a:p>
            <a:pPr marL="457200" lvl="0" indent="-317500" algn="l" rtl="0">
              <a:spcBef>
                <a:spcPts val="0"/>
              </a:spcBef>
              <a:spcAft>
                <a:spcPts val="0"/>
              </a:spcAft>
              <a:buSzPts val="1400"/>
              <a:buChar char="●"/>
            </a:pPr>
            <a:r>
              <a:rPr lang="en-IN" dirty="0"/>
              <a:t>Easier innovation</a:t>
            </a:r>
          </a:p>
          <a:p>
            <a:pPr marL="457200" lvl="0" indent="-317500" algn="l" rtl="0">
              <a:spcBef>
                <a:spcPts val="0"/>
              </a:spcBef>
              <a:spcAft>
                <a:spcPts val="0"/>
              </a:spcAft>
              <a:buSzPts val="1400"/>
              <a:buChar char="●"/>
            </a:pPr>
            <a:r>
              <a:rPr lang="en-IN" dirty="0"/>
              <a:t>Data monetization</a:t>
            </a:r>
          </a:p>
          <a:p>
            <a:pPr marL="457200" lvl="0" indent="-317500" algn="l" rtl="0">
              <a:spcBef>
                <a:spcPts val="0"/>
              </a:spcBef>
              <a:spcAft>
                <a:spcPts val="0"/>
              </a:spcAft>
              <a:buSzPts val="1400"/>
              <a:buChar char="●"/>
            </a:pPr>
            <a:r>
              <a:rPr lang="en-IN" dirty="0"/>
              <a:t>Added security</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https://study.com/cimages/videopreview/kg7jeue1w3.jpg </a:t>
            </a:r>
            <a:endParaRPr dirty="0"/>
          </a:p>
        </p:txBody>
      </p:sp>
      <p:pic>
        <p:nvPicPr>
          <p:cNvPr id="3074" name="Picture 2" descr="Application Programming Interface (API): Definition &amp; Example - Video &amp;  Lesson Transcript | Study.com">
            <a:extLst>
              <a:ext uri="{FF2B5EF4-FFF2-40B4-BE49-F238E27FC236}">
                <a16:creationId xmlns:a16="http://schemas.microsoft.com/office/drawing/2014/main" id="{42C4C8A8-98E6-58B2-0034-AA6FDDCC84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43559"/>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5363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Why we need APIs</a:t>
            </a:r>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Improved collaboration</a:t>
            </a:r>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a:p>
            <a:r>
              <a:rPr lang="en-US" dirty="0"/>
              <a:t>The average enterprise uses almost 1,200 cloud applications (link resides outside of IBM), many of which are disconnected. </a:t>
            </a:r>
          </a:p>
          <a:p>
            <a:r>
              <a:rPr lang="en-US" dirty="0"/>
              <a:t>APIs enable integration so that these platforms and apps can seamlessly communicate with one another. </a:t>
            </a:r>
          </a:p>
        </p:txBody>
      </p:sp>
      <p:sp>
        <p:nvSpPr>
          <p:cNvPr id="9" name="Google Shape;77;p15">
            <a:extLst>
              <a:ext uri="{FF2B5EF4-FFF2-40B4-BE49-F238E27FC236}">
                <a16:creationId xmlns:a16="http://schemas.microsoft.com/office/drawing/2014/main" id="{B2FAB940-ADCC-C3C5-386A-02FE38208B2F}"/>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https://study.com/cimages/videopreview/kg7jeue1w3.jpg </a:t>
            </a:r>
            <a:endParaRPr dirty="0"/>
          </a:p>
        </p:txBody>
      </p:sp>
      <p:pic>
        <p:nvPicPr>
          <p:cNvPr id="10" name="Picture 2" descr="Application Programming Interface (API): Definition &amp; Example - Video &amp;  Lesson Transcript | Study.com">
            <a:extLst>
              <a:ext uri="{FF2B5EF4-FFF2-40B4-BE49-F238E27FC236}">
                <a16:creationId xmlns:a16="http://schemas.microsoft.com/office/drawing/2014/main" id="{25E0D5A6-7D20-F9E8-5BC3-5D81C7326D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43559"/>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Why we need APIs</a:t>
            </a:r>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Easier innovation</a:t>
            </a:r>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a:p>
            <a:r>
              <a:rPr lang="en-US" dirty="0"/>
              <a:t>APIs offer flexibility, allowing companies to make connections with new business partners, offer new services to their existing market, and, ultimately, access new markets that can generate massive returns and drive digital transformation. </a:t>
            </a:r>
          </a:p>
        </p:txBody>
      </p:sp>
      <p:sp>
        <p:nvSpPr>
          <p:cNvPr id="6" name="Google Shape;77;p15">
            <a:extLst>
              <a:ext uri="{FF2B5EF4-FFF2-40B4-BE49-F238E27FC236}">
                <a16:creationId xmlns:a16="http://schemas.microsoft.com/office/drawing/2014/main" id="{C354C5B7-E8FA-6715-D4F5-F56A3B9AAC5F}"/>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
        <p:nvSpPr>
          <p:cNvPr id="7" name="Google Shape;77;p15">
            <a:extLst>
              <a:ext uri="{FF2B5EF4-FFF2-40B4-BE49-F238E27FC236}">
                <a16:creationId xmlns:a16="http://schemas.microsoft.com/office/drawing/2014/main" id="{95D01F3B-30BF-26C6-412C-C36B8652C3AC}"/>
              </a:ext>
            </a:extLst>
          </p:cNvPr>
          <p:cNvSpPr txBox="1">
            <a:spLocks/>
          </p:cNvSpPr>
          <p:nvPr/>
        </p:nvSpPr>
        <p:spPr>
          <a:xfrm>
            <a:off x="5074950" y="47722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fr-FR"/>
              <a:t>Image Source: https://study.com/cimages/videopreview/kg7jeue1w3.jpg </a:t>
            </a:r>
            <a:endParaRPr lang="fr-FR" dirty="0"/>
          </a:p>
        </p:txBody>
      </p:sp>
      <p:pic>
        <p:nvPicPr>
          <p:cNvPr id="8" name="Picture 2" descr="Application Programming Interface (API): Definition &amp; Example - Video &amp;  Lesson Transcript | Study.com">
            <a:extLst>
              <a:ext uri="{FF2B5EF4-FFF2-40B4-BE49-F238E27FC236}">
                <a16:creationId xmlns:a16="http://schemas.microsoft.com/office/drawing/2014/main" id="{39AF394F-1479-5114-C1C9-D85E6AC3C5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43559"/>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6250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Why we need APIs</a:t>
            </a:r>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Data monetization</a:t>
            </a:r>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a:p>
            <a:r>
              <a:rPr lang="en-US" dirty="0"/>
              <a:t>Many companies choose to offer APIs for free, at least initially, so that they can build an audience of developers around their brand and forge relationships with potential business partners. </a:t>
            </a:r>
          </a:p>
          <a:p>
            <a:r>
              <a:rPr lang="en-US" dirty="0"/>
              <a:t>However, if the API grants access to valuable digital assets, you can monetize it by selling access</a:t>
            </a:r>
          </a:p>
        </p:txBody>
      </p:sp>
      <p:sp>
        <p:nvSpPr>
          <p:cNvPr id="6" name="Google Shape;77;p15">
            <a:extLst>
              <a:ext uri="{FF2B5EF4-FFF2-40B4-BE49-F238E27FC236}">
                <a16:creationId xmlns:a16="http://schemas.microsoft.com/office/drawing/2014/main" id="{C354C5B7-E8FA-6715-D4F5-F56A3B9AAC5F}"/>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
        <p:nvSpPr>
          <p:cNvPr id="7" name="Google Shape;77;p15">
            <a:extLst>
              <a:ext uri="{FF2B5EF4-FFF2-40B4-BE49-F238E27FC236}">
                <a16:creationId xmlns:a16="http://schemas.microsoft.com/office/drawing/2014/main" id="{19043C10-D88C-A9A4-3EA4-56D911245E7C}"/>
              </a:ext>
            </a:extLst>
          </p:cNvPr>
          <p:cNvSpPr txBox="1">
            <a:spLocks/>
          </p:cNvSpPr>
          <p:nvPr/>
        </p:nvSpPr>
        <p:spPr>
          <a:xfrm>
            <a:off x="5074950" y="47722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fr-FR"/>
              <a:t>Image Source: https://study.com/cimages/videopreview/kg7jeue1w3.jpg </a:t>
            </a:r>
            <a:endParaRPr lang="fr-FR" dirty="0"/>
          </a:p>
        </p:txBody>
      </p:sp>
      <p:pic>
        <p:nvPicPr>
          <p:cNvPr id="8" name="Picture 2" descr="Application Programming Interface (API): Definition &amp; Example - Video &amp;  Lesson Transcript | Study.com">
            <a:extLst>
              <a:ext uri="{FF2B5EF4-FFF2-40B4-BE49-F238E27FC236}">
                <a16:creationId xmlns:a16="http://schemas.microsoft.com/office/drawing/2014/main" id="{33300E30-88B4-6CE7-D563-579187BC5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43559"/>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5198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Why we need APIs</a:t>
            </a:r>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Added security</a:t>
            </a:r>
          </a:p>
        </p:txBody>
      </p:sp>
      <p:sp>
        <p:nvSpPr>
          <p:cNvPr id="84" name="Google Shape;84;p16"/>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a:p>
            <a:r>
              <a:rPr lang="en-US" dirty="0"/>
              <a:t>As noted above, APIs create an added layer of protection between your data and a server. </a:t>
            </a:r>
          </a:p>
          <a:p>
            <a:r>
              <a:rPr lang="en-US" dirty="0"/>
              <a:t>Developers can further strengthen API security by using tokens, signatures, and Transport Layer Security (TLS) encryption; by implementing API gateways to manage and authenticate traffic; and by practicing effective API management.</a:t>
            </a:r>
          </a:p>
        </p:txBody>
      </p:sp>
      <p:sp>
        <p:nvSpPr>
          <p:cNvPr id="6" name="Google Shape;77;p15">
            <a:extLst>
              <a:ext uri="{FF2B5EF4-FFF2-40B4-BE49-F238E27FC236}">
                <a16:creationId xmlns:a16="http://schemas.microsoft.com/office/drawing/2014/main" id="{C354C5B7-E8FA-6715-D4F5-F56A3B9AAC5F}"/>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
        <p:nvSpPr>
          <p:cNvPr id="7" name="Google Shape;77;p15">
            <a:extLst>
              <a:ext uri="{FF2B5EF4-FFF2-40B4-BE49-F238E27FC236}">
                <a16:creationId xmlns:a16="http://schemas.microsoft.com/office/drawing/2014/main" id="{AA91E0A5-1A65-FDA0-176A-78147509C9B1}"/>
              </a:ext>
            </a:extLst>
          </p:cNvPr>
          <p:cNvSpPr txBox="1">
            <a:spLocks/>
          </p:cNvSpPr>
          <p:nvPr/>
        </p:nvSpPr>
        <p:spPr>
          <a:xfrm>
            <a:off x="5074950" y="47722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fr-FR"/>
              <a:t>Image Source: https://study.com/cimages/videopreview/kg7jeue1w3.jpg </a:t>
            </a:r>
            <a:endParaRPr lang="fr-FR" dirty="0"/>
          </a:p>
        </p:txBody>
      </p:sp>
      <p:pic>
        <p:nvPicPr>
          <p:cNvPr id="8" name="Picture 2" descr="Application Programming Interface (API): Definition &amp; Example - Video &amp;  Lesson Transcript | Study.com">
            <a:extLst>
              <a:ext uri="{FF2B5EF4-FFF2-40B4-BE49-F238E27FC236}">
                <a16:creationId xmlns:a16="http://schemas.microsoft.com/office/drawing/2014/main" id="{AC6D1905-106A-F771-4D59-158D997E6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43559"/>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1374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a:t>
            </a:r>
            <a:r>
              <a:rPr lang="en-IN" dirty="0"/>
              <a:t>Application Programming Interface (API)</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Common API examples</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IN" dirty="0"/>
              <a:t>Universal logins</a:t>
            </a:r>
          </a:p>
          <a:p>
            <a:pPr marL="457200" lvl="0" indent="-317500" algn="l" rtl="0">
              <a:spcBef>
                <a:spcPts val="0"/>
              </a:spcBef>
              <a:spcAft>
                <a:spcPts val="0"/>
              </a:spcAft>
              <a:buSzPts val="1400"/>
              <a:buChar char="●"/>
            </a:pPr>
            <a:r>
              <a:rPr lang="en-IN" dirty="0"/>
              <a:t>Third-party payment processing</a:t>
            </a:r>
          </a:p>
          <a:p>
            <a:pPr marL="457200" lvl="0" indent="-317500" algn="l" rtl="0">
              <a:spcBef>
                <a:spcPts val="0"/>
              </a:spcBef>
              <a:spcAft>
                <a:spcPts val="0"/>
              </a:spcAft>
              <a:buSzPts val="1400"/>
              <a:buChar char="●"/>
            </a:pPr>
            <a:r>
              <a:rPr lang="en-IN" dirty="0"/>
              <a:t>Travel booking comparisons</a:t>
            </a:r>
          </a:p>
          <a:p>
            <a:pPr marL="457200" lvl="0" indent="-317500" algn="l" rtl="0">
              <a:spcBef>
                <a:spcPts val="0"/>
              </a:spcBef>
              <a:spcAft>
                <a:spcPts val="0"/>
              </a:spcAft>
              <a:buSzPts val="1400"/>
              <a:buChar char="●"/>
            </a:pPr>
            <a:r>
              <a:rPr lang="en-IN" dirty="0"/>
              <a:t>Google Maps</a:t>
            </a:r>
          </a:p>
          <a:p>
            <a:pPr marL="457200" lvl="0" indent="-317500" algn="l" rtl="0">
              <a:spcBef>
                <a:spcPts val="0"/>
              </a:spcBef>
              <a:spcAft>
                <a:spcPts val="0"/>
              </a:spcAft>
              <a:buSzPts val="1400"/>
              <a:buChar char="●"/>
            </a:pPr>
            <a:r>
              <a:rPr lang="en-IN" dirty="0"/>
              <a:t>Twitter</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https://www.cleveroad.com/images/article-previews/fcdbb99f20231e6e2cc1c9ad4fc24b628b9e7c39066980451b2e88d5a10ffa29.png</a:t>
            </a:r>
            <a:endParaRPr dirty="0"/>
          </a:p>
        </p:txBody>
      </p:sp>
      <p:pic>
        <p:nvPicPr>
          <p:cNvPr id="5122" name="Picture 2" descr="What is an API and How Does It Work?">
            <a:extLst>
              <a:ext uri="{FF2B5EF4-FFF2-40B4-BE49-F238E27FC236}">
                <a16:creationId xmlns:a16="http://schemas.microsoft.com/office/drawing/2014/main" id="{FEB1600D-F598-53EB-6E65-BE92533068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236"/>
          <a:stretch/>
        </p:blipFill>
        <p:spPr bwMode="auto">
          <a:xfrm>
            <a:off x="4572000" y="1711639"/>
            <a:ext cx="4562385" cy="2627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5298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Common API examples</a:t>
            </a:r>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Universal logins</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457200" lvl="0" indent="-317500" algn="l" rtl="0">
              <a:spcBef>
                <a:spcPts val="1600"/>
              </a:spcBef>
              <a:spcAft>
                <a:spcPts val="0"/>
              </a:spcAft>
              <a:buSzPts val="1400"/>
              <a:buChar char="●"/>
            </a:pPr>
            <a:r>
              <a:rPr lang="en-US" dirty="0"/>
              <a:t>A popular API example is the function that enables people to log in to websites by using their Facebook, Twitter, or Google profile login details.</a:t>
            </a:r>
            <a:endParaRPr dirty="0"/>
          </a:p>
        </p:txBody>
      </p:sp>
      <p:sp>
        <p:nvSpPr>
          <p:cNvPr id="6" name="Google Shape;77;p15">
            <a:extLst>
              <a:ext uri="{FF2B5EF4-FFF2-40B4-BE49-F238E27FC236}">
                <a16:creationId xmlns:a16="http://schemas.microsoft.com/office/drawing/2014/main" id="{D2BE414C-59DD-A481-497E-9D05F5064BC9}"/>
              </a:ext>
            </a:extLst>
          </p:cNvPr>
          <p:cNvSpPr txBox="1">
            <a:spLocks noGrp="1"/>
          </p:cNvSpPr>
          <p:nvPr>
            <p:ph type="body" idx="3"/>
          </p:nvPr>
        </p:nvSpPr>
        <p:spPr>
          <a:xfrm>
            <a:off x="5020706" y="467928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https://images.ctfassets.net/23aumh6u8s0i/6aX7NoUXm3nRWuPDubQ9wH/15a58bffd6d01eb64c85e028391fa35f/universal-login</a:t>
            </a:r>
            <a:endParaRPr dirty="0"/>
          </a:p>
        </p:txBody>
      </p:sp>
      <p:pic>
        <p:nvPicPr>
          <p:cNvPr id="10242" name="Picture 2" descr="Introducing Auth0's New Universal Login Experience">
            <a:extLst>
              <a:ext uri="{FF2B5EF4-FFF2-40B4-BE49-F238E27FC236}">
                <a16:creationId xmlns:a16="http://schemas.microsoft.com/office/drawing/2014/main" id="{2311F321-A3FA-0428-4540-5A38EC120F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1567375"/>
            <a:ext cx="4572000" cy="27411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Common API examples</a:t>
            </a:r>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Third-party payment processing</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For example, the now-ubiquitous "Pay with PayPal" function you see on ecommerce websites works through an API. </a:t>
            </a:r>
          </a:p>
          <a:p>
            <a:r>
              <a:rPr lang="en-US" dirty="0"/>
              <a:t>This allows people to pay for products online without exposing any sensitive data or granting access to unauthorized individuals.</a:t>
            </a:r>
            <a:endParaRPr dirty="0"/>
          </a:p>
        </p:txBody>
      </p:sp>
      <p:sp>
        <p:nvSpPr>
          <p:cNvPr id="6" name="Google Shape;77;p15">
            <a:extLst>
              <a:ext uri="{FF2B5EF4-FFF2-40B4-BE49-F238E27FC236}">
                <a16:creationId xmlns:a16="http://schemas.microsoft.com/office/drawing/2014/main" id="{D2BE414C-59DD-A481-497E-9D05F5064BC9}"/>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http://www.eviaglobal.com/images/Magento-API-Integration.jpg</a:t>
            </a:r>
            <a:endParaRPr dirty="0"/>
          </a:p>
        </p:txBody>
      </p:sp>
      <p:pic>
        <p:nvPicPr>
          <p:cNvPr id="11266" name="Picture 2" descr="Magento API Integration, Magento Third Party API Integration Services">
            <a:extLst>
              <a:ext uri="{FF2B5EF4-FFF2-40B4-BE49-F238E27FC236}">
                <a16:creationId xmlns:a16="http://schemas.microsoft.com/office/drawing/2014/main" id="{43E567C1-C860-DB79-F6CD-BC315A3068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73816"/>
            <a:ext cx="4572000" cy="2756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765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Common API examples</a:t>
            </a:r>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Travel booking comparisons</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Travel booking sites aggregate thousands of flights, showcasing the cheapest options for every date and destination. </a:t>
            </a:r>
          </a:p>
          <a:p>
            <a:r>
              <a:rPr lang="en-US" dirty="0"/>
              <a:t>This service is made possible through APIs that provide application users with access to the latest information about availability from hotels and airlines. </a:t>
            </a:r>
            <a:endParaRPr dirty="0"/>
          </a:p>
        </p:txBody>
      </p:sp>
      <p:sp>
        <p:nvSpPr>
          <p:cNvPr id="6" name="Google Shape;77;p15">
            <a:extLst>
              <a:ext uri="{FF2B5EF4-FFF2-40B4-BE49-F238E27FC236}">
                <a16:creationId xmlns:a16="http://schemas.microsoft.com/office/drawing/2014/main" id="{D2BE414C-59DD-A481-497E-9D05F5064BC9}"/>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https://www.amarinfotech.com/wp-content/uploads/2020/09/Best-Flight-API-Provider-in-market-2020-2021.jpg</a:t>
            </a:r>
            <a:endParaRPr dirty="0"/>
          </a:p>
        </p:txBody>
      </p:sp>
      <p:pic>
        <p:nvPicPr>
          <p:cNvPr id="12290" name="Picture 2" descr="Best Flight API Provider in market 2020-2021">
            <a:extLst>
              <a:ext uri="{FF2B5EF4-FFF2-40B4-BE49-F238E27FC236}">
                <a16:creationId xmlns:a16="http://schemas.microsoft.com/office/drawing/2014/main" id="{EC42EA0E-D202-A030-7C85-26A82F902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66806"/>
            <a:ext cx="4572000" cy="2516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716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Migrating application to Cloud</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Application migration plan in three stage</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Application identification and assessment.</a:t>
            </a:r>
          </a:p>
          <a:p>
            <a:r>
              <a:rPr lang="en-US" dirty="0"/>
              <a:t>Total cost of ownership (TCO) assessment.</a:t>
            </a:r>
          </a:p>
          <a:p>
            <a:r>
              <a:rPr lang="en-US" dirty="0"/>
              <a:t>Assess overall risk and project duration</a:t>
            </a:r>
            <a:endParaRPr dirty="0"/>
          </a:p>
        </p:txBody>
      </p:sp>
      <p:sp>
        <p:nvSpPr>
          <p:cNvPr id="77" name="Google Shape;77;p15"/>
          <p:cNvSpPr txBox="1">
            <a:spLocks noGrp="1"/>
          </p:cNvSpPr>
          <p:nvPr>
            <p:ph type="body" idx="3"/>
          </p:nvPr>
        </p:nvSpPr>
        <p:spPr>
          <a:xfrm>
            <a:off x="5074950" y="4514850"/>
            <a:ext cx="3397500" cy="4329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https://www.i2econsulting.com/wp-content/uploads/2020/04/Azure-2-1.jpg </a:t>
            </a:r>
            <a:endParaRPr dirty="0"/>
          </a:p>
        </p:txBody>
      </p:sp>
      <p:pic>
        <p:nvPicPr>
          <p:cNvPr id="7" name="Picture 6">
            <a:extLst>
              <a:ext uri="{FF2B5EF4-FFF2-40B4-BE49-F238E27FC236}">
                <a16:creationId xmlns:a16="http://schemas.microsoft.com/office/drawing/2014/main" id="{B0CE9B77-4051-34D5-B860-09BA39C02894}"/>
              </a:ext>
            </a:extLst>
          </p:cNvPr>
          <p:cNvPicPr>
            <a:picLocks noChangeAspect="1"/>
          </p:cNvPicPr>
          <p:nvPr/>
        </p:nvPicPr>
        <p:blipFill>
          <a:blip r:embed="rId3"/>
          <a:stretch>
            <a:fillRect/>
          </a:stretch>
        </p:blipFill>
        <p:spPr>
          <a:xfrm>
            <a:off x="4693444" y="1299019"/>
            <a:ext cx="4348757" cy="2365724"/>
          </a:xfrm>
          <a:prstGeom prst="rect">
            <a:avLst/>
          </a:prstGeom>
        </p:spPr>
      </p:pic>
    </p:spTree>
    <p:extLst>
      <p:ext uri="{BB962C8B-B14F-4D97-AF65-F5344CB8AC3E}">
        <p14:creationId xmlns:p14="http://schemas.microsoft.com/office/powerpoint/2010/main" val="39619225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Common API examples</a:t>
            </a:r>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Google Maps</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One of the most common examples of a good API is the Google Maps service. </a:t>
            </a:r>
          </a:p>
          <a:p>
            <a:r>
              <a:rPr lang="en-US" dirty="0"/>
              <a:t>In addition to the core APIs that display static or interactive maps, the app utilizes other APIs and features to provide users with directions or points of interest. </a:t>
            </a:r>
            <a:endParaRPr dirty="0"/>
          </a:p>
        </p:txBody>
      </p:sp>
      <p:sp>
        <p:nvSpPr>
          <p:cNvPr id="6" name="Google Shape;77;p15">
            <a:extLst>
              <a:ext uri="{FF2B5EF4-FFF2-40B4-BE49-F238E27FC236}">
                <a16:creationId xmlns:a16="http://schemas.microsoft.com/office/drawing/2014/main" id="{D2BE414C-59DD-A481-497E-9D05F5064BC9}"/>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https://softauthor.com/wp-content/uploads/2020/05/what-is-google-maps.jpg</a:t>
            </a:r>
            <a:endParaRPr dirty="0"/>
          </a:p>
        </p:txBody>
      </p:sp>
      <p:pic>
        <p:nvPicPr>
          <p:cNvPr id="13314" name="Picture 2" descr="What is Google Maps API? | SoftAuthor">
            <a:extLst>
              <a:ext uri="{FF2B5EF4-FFF2-40B4-BE49-F238E27FC236}">
                <a16:creationId xmlns:a16="http://schemas.microsoft.com/office/drawing/2014/main" id="{49DEE7B3-897C-ABA2-C21F-142338ABE2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7375"/>
            <a:ext cx="4572000" cy="2812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7052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Common API examples</a:t>
            </a:r>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Twitter</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Each Tweet contains descriptive core attributes, including an author, a unique ID, a message, a timestamp when it was posted, and geolocation metadata. </a:t>
            </a:r>
          </a:p>
          <a:p>
            <a:r>
              <a:rPr lang="en-US" dirty="0"/>
              <a:t>Twitter makes public Tweets and replies available to developers and allows developers to post Tweets via the company's API.</a:t>
            </a:r>
            <a:endParaRPr dirty="0"/>
          </a:p>
        </p:txBody>
      </p:sp>
      <p:sp>
        <p:nvSpPr>
          <p:cNvPr id="6" name="Google Shape;77;p15">
            <a:extLst>
              <a:ext uri="{FF2B5EF4-FFF2-40B4-BE49-F238E27FC236}">
                <a16:creationId xmlns:a16="http://schemas.microsoft.com/office/drawing/2014/main" id="{D2BE414C-59DD-A481-497E-9D05F5064BC9}"/>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https://nextgennewmedia.com/wp-content/uploads/2018/02/twitter_api.png</a:t>
            </a:r>
            <a:endParaRPr dirty="0"/>
          </a:p>
        </p:txBody>
      </p:sp>
      <p:pic>
        <p:nvPicPr>
          <p:cNvPr id="14338" name="Picture 2" descr="New Twitter API lets developers sift through every tweet in history -  NextGen New Media">
            <a:extLst>
              <a:ext uri="{FF2B5EF4-FFF2-40B4-BE49-F238E27FC236}">
                <a16:creationId xmlns:a16="http://schemas.microsoft.com/office/drawing/2014/main" id="{2B9D75D5-1759-51B9-A800-2190DD054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35810"/>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1259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a:t>
            </a:r>
            <a:r>
              <a:rPr lang="en-IN" dirty="0"/>
              <a:t>Application Programming Interface (API)</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APIs</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IN" dirty="0"/>
              <a:t>Open APIs</a:t>
            </a:r>
          </a:p>
          <a:p>
            <a:pPr marL="457200" lvl="0" indent="-317500" algn="l" rtl="0">
              <a:spcBef>
                <a:spcPts val="0"/>
              </a:spcBef>
              <a:spcAft>
                <a:spcPts val="0"/>
              </a:spcAft>
              <a:buSzPts val="1400"/>
              <a:buChar char="●"/>
            </a:pPr>
            <a:r>
              <a:rPr lang="en-IN" dirty="0"/>
              <a:t>Partner APIs</a:t>
            </a:r>
          </a:p>
          <a:p>
            <a:pPr marL="457200" lvl="0" indent="-317500" algn="l" rtl="0">
              <a:spcBef>
                <a:spcPts val="0"/>
              </a:spcBef>
              <a:spcAft>
                <a:spcPts val="0"/>
              </a:spcAft>
              <a:buSzPts val="1400"/>
              <a:buChar char="●"/>
            </a:pPr>
            <a:r>
              <a:rPr lang="en-IN" dirty="0"/>
              <a:t>Internal APIs</a:t>
            </a:r>
          </a:p>
          <a:p>
            <a:pPr marL="457200" lvl="0" indent="-317500" algn="l" rtl="0">
              <a:spcBef>
                <a:spcPts val="0"/>
              </a:spcBef>
              <a:spcAft>
                <a:spcPts val="0"/>
              </a:spcAft>
              <a:buSzPts val="1400"/>
              <a:buChar char="●"/>
            </a:pPr>
            <a:r>
              <a:rPr lang="en-IN" dirty="0"/>
              <a:t>Composite APIs</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https://jelvix.com/wp-content/uploads/2021/02/types-of-api.png</a:t>
            </a:r>
            <a:endParaRPr dirty="0"/>
          </a:p>
        </p:txBody>
      </p:sp>
      <p:pic>
        <p:nvPicPr>
          <p:cNvPr id="15362" name="Picture 2" descr="What is an Application Programming Interface? - Jelvix">
            <a:extLst>
              <a:ext uri="{FF2B5EF4-FFF2-40B4-BE49-F238E27FC236}">
                <a16:creationId xmlns:a16="http://schemas.microsoft.com/office/drawing/2014/main" id="{499779FC-AF2A-CE03-8544-DEBA5B0D60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338"/>
          <a:stretch/>
        </p:blipFill>
        <p:spPr bwMode="auto">
          <a:xfrm>
            <a:off x="4572000" y="1449092"/>
            <a:ext cx="4547070" cy="2595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208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APIs</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Open APIs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Open APIs are open source application programming interfaces you can access with the HTTP protocol. </a:t>
            </a:r>
          </a:p>
          <a:p>
            <a:pPr marL="457200" lvl="0" indent="-317500" algn="l" rtl="0">
              <a:spcBef>
                <a:spcPts val="0"/>
              </a:spcBef>
              <a:spcAft>
                <a:spcPts val="0"/>
              </a:spcAft>
              <a:buSzPts val="1400"/>
              <a:buChar char="●"/>
            </a:pPr>
            <a:r>
              <a:rPr lang="en-US" dirty="0"/>
              <a:t>Also known as public APIs, they have defined API endpoints and request and response formats.</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r>
              <a:rPr lang="en-IN" dirty="0"/>
              <a:t>https://www.consekense.com/img/confluenx/1.png</a:t>
            </a:r>
            <a:endParaRPr dirty="0"/>
          </a:p>
        </p:txBody>
      </p:sp>
      <p:pic>
        <p:nvPicPr>
          <p:cNvPr id="16388" name="Picture 4" descr="Consekense">
            <a:extLst>
              <a:ext uri="{FF2B5EF4-FFF2-40B4-BE49-F238E27FC236}">
                <a16:creationId xmlns:a16="http://schemas.microsoft.com/office/drawing/2014/main" id="{B577CDE8-7208-3E10-A973-74A303419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560" y="866725"/>
            <a:ext cx="4378271" cy="3638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636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APIs</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Partner APIs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Partner APIs are application programming interfaces exposed to or by strategic business partners. </a:t>
            </a:r>
          </a:p>
          <a:p>
            <a:pPr marL="457200" lvl="0" indent="-317500" algn="l" rtl="0">
              <a:spcBef>
                <a:spcPts val="0"/>
              </a:spcBef>
              <a:spcAft>
                <a:spcPts val="0"/>
              </a:spcAft>
              <a:buSzPts val="1400"/>
              <a:buChar char="●"/>
            </a:pPr>
            <a:r>
              <a:rPr lang="en-US" dirty="0"/>
              <a:t>Typically, developers can access these APIs in self-service mode through a public API developer portal. </a:t>
            </a:r>
            <a:endParaRPr dirty="0"/>
          </a:p>
        </p:txBody>
      </p:sp>
      <p:sp>
        <p:nvSpPr>
          <p:cNvPr id="77" name="Google Shape;77;p15"/>
          <p:cNvSpPr txBox="1">
            <a:spLocks noGrp="1"/>
          </p:cNvSpPr>
          <p:nvPr>
            <p:ph type="body" idx="3"/>
          </p:nvPr>
        </p:nvSpPr>
        <p:spPr>
          <a:xfrm>
            <a:off x="5067201" y="466322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https://cdn.zapier.com/storage/photos/6c1955e7660ff21d7fbc2afc606ef211_2.png</a:t>
            </a:r>
            <a:endParaRPr dirty="0"/>
          </a:p>
        </p:txBody>
      </p:sp>
      <p:pic>
        <p:nvPicPr>
          <p:cNvPr id="17410" name="Picture 2" descr="Introducing the Partner API: Build Zapier Into Your App - The Zapier  Engineering Blog | Zapier">
            <a:extLst>
              <a:ext uri="{FF2B5EF4-FFF2-40B4-BE49-F238E27FC236}">
                <a16:creationId xmlns:a16="http://schemas.microsoft.com/office/drawing/2014/main" id="{FCA5ADFA-4A12-F1AD-2E52-C20B111A5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80605"/>
            <a:ext cx="4572000" cy="2257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3826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APIs</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Internal APIs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Internal APIs are application programming interfaces that remain hidden from external users. </a:t>
            </a:r>
          </a:p>
          <a:p>
            <a:pPr marL="457200" lvl="0" indent="-317500" algn="l" rtl="0">
              <a:spcBef>
                <a:spcPts val="0"/>
              </a:spcBef>
              <a:spcAft>
                <a:spcPts val="0"/>
              </a:spcAft>
              <a:buSzPts val="1400"/>
              <a:buChar char="●"/>
            </a:pPr>
            <a:r>
              <a:rPr lang="en-US" dirty="0"/>
              <a:t>These private APIs aren't available for users outside of the company and are instead intended to improve productivity and communication across different internal development teams.</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https://blog.restcase.com/content/images/2016/12/Private-APIs-v5.png</a:t>
            </a:r>
            <a:endParaRPr dirty="0"/>
          </a:p>
        </p:txBody>
      </p:sp>
      <p:pic>
        <p:nvPicPr>
          <p:cNvPr id="18434" name="Picture 2" descr="Internal vs External APIs">
            <a:extLst>
              <a:ext uri="{FF2B5EF4-FFF2-40B4-BE49-F238E27FC236}">
                <a16:creationId xmlns:a16="http://schemas.microsoft.com/office/drawing/2014/main" id="{A6CC84EE-8BF1-FCAF-A84A-62DB55EE97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0488" y="1387097"/>
            <a:ext cx="4463512" cy="3211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3708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APIs</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Composite APIs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Composite APIs combine multiple data or service APIs. </a:t>
            </a:r>
          </a:p>
          <a:p>
            <a:pPr marL="457200" lvl="0" indent="-317500" algn="l" rtl="0">
              <a:spcBef>
                <a:spcPts val="0"/>
              </a:spcBef>
              <a:spcAft>
                <a:spcPts val="0"/>
              </a:spcAft>
              <a:buSzPts val="1400"/>
              <a:buChar char="●"/>
            </a:pPr>
            <a:r>
              <a:rPr lang="en-US" dirty="0"/>
              <a:t>These services allow developers to access several endpoints in a single call. </a:t>
            </a:r>
          </a:p>
          <a:p>
            <a:pPr marL="457200" lvl="0" indent="-317500" algn="l" rtl="0">
              <a:spcBef>
                <a:spcPts val="0"/>
              </a:spcBef>
              <a:spcAft>
                <a:spcPts val="0"/>
              </a:spcAft>
              <a:buSzPts val="1400"/>
              <a:buChar char="●"/>
            </a:pPr>
            <a:r>
              <a:rPr lang="en-US" dirty="0"/>
              <a:t>Composite APIs are useful in microservices architecture where performing a single task may require information from several sources.</a:t>
            </a:r>
            <a:endParaRPr dirty="0"/>
          </a:p>
        </p:txBody>
      </p:sp>
      <p:sp>
        <p:nvSpPr>
          <p:cNvPr id="77" name="Google Shape;77;p15"/>
          <p:cNvSpPr txBox="1">
            <a:spLocks noGrp="1"/>
          </p:cNvSpPr>
          <p:nvPr>
            <p:ph type="body" idx="3"/>
          </p:nvPr>
        </p:nvSpPr>
        <p:spPr>
          <a:xfrm>
            <a:off x="5020706" y="466322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https://techdocs.ed-fi.org/download/attachments/21007509/Sample-Composite.png?version=2&amp;modificationDate=1467143187207&amp;api=v2</a:t>
            </a:r>
            <a:endParaRPr dirty="0"/>
          </a:p>
        </p:txBody>
      </p:sp>
      <p:pic>
        <p:nvPicPr>
          <p:cNvPr id="19458" name="Picture 2" descr="API Composite Resources - ODS / API v2.1.1 - Ed-Fi Tech Docs">
            <a:extLst>
              <a:ext uri="{FF2B5EF4-FFF2-40B4-BE49-F238E27FC236}">
                <a16:creationId xmlns:a16="http://schemas.microsoft.com/office/drawing/2014/main" id="{522ADBC7-BBF7-60A8-7C27-5790E3B437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7375"/>
            <a:ext cx="4572000" cy="2859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6473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a:t>
            </a:r>
            <a:r>
              <a:rPr lang="en-IN" dirty="0"/>
              <a:t>Application Programming Interface (API)</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API protocols</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IN" dirty="0"/>
              <a:t>SOAP (Simple Object Access Protocol)</a:t>
            </a:r>
          </a:p>
          <a:p>
            <a:pPr marL="457200" lvl="0" indent="-317500" algn="l" rtl="0">
              <a:spcBef>
                <a:spcPts val="0"/>
              </a:spcBef>
              <a:spcAft>
                <a:spcPts val="0"/>
              </a:spcAft>
              <a:buSzPts val="1400"/>
              <a:buChar char="●"/>
            </a:pPr>
            <a:r>
              <a:rPr lang="en-IN" dirty="0"/>
              <a:t>XML-RPC</a:t>
            </a:r>
          </a:p>
          <a:p>
            <a:pPr marL="457200" lvl="0" indent="-317500" algn="l" rtl="0">
              <a:spcBef>
                <a:spcPts val="0"/>
              </a:spcBef>
              <a:spcAft>
                <a:spcPts val="0"/>
              </a:spcAft>
              <a:buSzPts val="1400"/>
              <a:buChar char="●"/>
            </a:pPr>
            <a:r>
              <a:rPr lang="en-IN" dirty="0"/>
              <a:t>JSON-RPC</a:t>
            </a:r>
          </a:p>
          <a:p>
            <a:pPr marL="457200" lvl="0" indent="-317500" algn="l" rtl="0">
              <a:spcBef>
                <a:spcPts val="0"/>
              </a:spcBef>
              <a:spcAft>
                <a:spcPts val="0"/>
              </a:spcAft>
              <a:buSzPts val="1400"/>
              <a:buChar char="●"/>
            </a:pPr>
            <a:r>
              <a:rPr lang="en-IN" dirty="0"/>
              <a:t>REST (Representational State Transfer) </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https://learn.g2.com/hs-fs/hubfs/Types%20of%20API-1.jpg?width=590&amp;name=Types%20of%20API-1.jpg</a:t>
            </a:r>
            <a:endParaRPr dirty="0"/>
          </a:p>
        </p:txBody>
      </p:sp>
      <p:pic>
        <p:nvPicPr>
          <p:cNvPr id="20482" name="Picture 2" descr="How API Management Can Help Your Business">
            <a:extLst>
              <a:ext uri="{FF2B5EF4-FFF2-40B4-BE49-F238E27FC236}">
                <a16:creationId xmlns:a16="http://schemas.microsoft.com/office/drawing/2014/main" id="{ACB07B60-DE7B-1E45-C04D-B32601441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08125"/>
            <a:ext cx="4572000" cy="279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1705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API protocols</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SOAP (Simple Object Access Protocol)</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SOAP is an API protocol built with XML, enabling users to send and receive data through SMTP and HTTP. </a:t>
            </a:r>
          </a:p>
          <a:p>
            <a:pPr marL="457200" lvl="0" indent="-317500" algn="l" rtl="0">
              <a:spcBef>
                <a:spcPts val="0"/>
              </a:spcBef>
              <a:spcAft>
                <a:spcPts val="0"/>
              </a:spcAft>
              <a:buSzPts val="1400"/>
              <a:buChar char="●"/>
            </a:pPr>
            <a:r>
              <a:rPr lang="en-US" dirty="0"/>
              <a:t>With SOAP APIs, it is easier to share information between apps or software components that are running in different environments or written in different languages.</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https://static.javatpoint.com/tutorial/soapui/images/soap-and-rest-web-services.png</a:t>
            </a:r>
            <a:r>
              <a:rPr lang="en" dirty="0"/>
              <a:t> </a:t>
            </a:r>
            <a:endParaRPr dirty="0"/>
          </a:p>
        </p:txBody>
      </p:sp>
      <p:pic>
        <p:nvPicPr>
          <p:cNvPr id="21508" name="Picture 4" descr="Introduction of SOAP and REST Web Services - javatpoint">
            <a:extLst>
              <a:ext uri="{FF2B5EF4-FFF2-40B4-BE49-F238E27FC236}">
                <a16:creationId xmlns:a16="http://schemas.microsoft.com/office/drawing/2014/main" id="{595FB1AC-765C-861F-5308-DCAD4A8AA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8236" y="1413494"/>
            <a:ext cx="4455763" cy="265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0102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API protocols</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XML-RPC</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XML-RPC is a protocol that relies on a specific format of XML to transfer data, whereas SOAP uses a proprietary XML format. </a:t>
            </a:r>
          </a:p>
          <a:p>
            <a:pPr marL="457200" lvl="0" indent="-317500" algn="l" rtl="0">
              <a:spcBef>
                <a:spcPts val="0"/>
              </a:spcBef>
              <a:spcAft>
                <a:spcPts val="0"/>
              </a:spcAft>
              <a:buSzPts val="1400"/>
              <a:buChar char="●"/>
            </a:pPr>
            <a:r>
              <a:rPr lang="en-US" dirty="0"/>
              <a:t>XML-RPC is older than SOAP, but much simpler, and relatively lightweight in that it uses minimum bandwidth.</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https://cdn.drlinkcheck.com/blog/xml-rpc.png</a:t>
            </a:r>
            <a:r>
              <a:rPr lang="en" dirty="0"/>
              <a:t> </a:t>
            </a:r>
            <a:endParaRPr dirty="0"/>
          </a:p>
        </p:txBody>
      </p:sp>
      <p:pic>
        <p:nvPicPr>
          <p:cNvPr id="22532" name="Picture 4" descr="WordPress XML-RPC: Disable or Don't Disable? – Dr. Link Check">
            <a:extLst>
              <a:ext uri="{FF2B5EF4-FFF2-40B4-BE49-F238E27FC236}">
                <a16:creationId xmlns:a16="http://schemas.microsoft.com/office/drawing/2014/main" id="{31216F1D-2172-5F1D-24D4-CA641C2AC9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1873581"/>
            <a:ext cx="4571999" cy="2279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0883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Migrating application to Cloud</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Cloud migration checklist</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Determine which workloads will be relocated to the cloud and classify them by complexity, size, and production/not production.</a:t>
            </a:r>
          </a:p>
          <a:p>
            <a:r>
              <a:rPr lang="en-US" dirty="0"/>
              <a:t>Research and select a cloud provider suitable to the workloads being relocated.</a:t>
            </a:r>
          </a:p>
          <a:p>
            <a:r>
              <a:rPr lang="en-US" dirty="0"/>
              <a:t>Determine if you will need a </a:t>
            </a:r>
            <a:r>
              <a:rPr lang="en-US" dirty="0" err="1"/>
              <a:t>multicloud</a:t>
            </a:r>
            <a:r>
              <a:rPr lang="en-US" dirty="0"/>
              <a:t> approach based on your workloads.</a:t>
            </a:r>
          </a:p>
          <a:p>
            <a:pPr marL="139700" indent="0">
              <a:buNone/>
            </a:pPr>
            <a:endParaRPr lang="en-US" dirty="0"/>
          </a:p>
        </p:txBody>
      </p:sp>
      <p:pic>
        <p:nvPicPr>
          <p:cNvPr id="8" name="Picture 7">
            <a:extLst>
              <a:ext uri="{FF2B5EF4-FFF2-40B4-BE49-F238E27FC236}">
                <a16:creationId xmlns:a16="http://schemas.microsoft.com/office/drawing/2014/main" id="{CCBC5553-A589-60BC-1C6A-7219295C53EE}"/>
              </a:ext>
            </a:extLst>
          </p:cNvPr>
          <p:cNvPicPr>
            <a:picLocks noChangeAspect="1"/>
          </p:cNvPicPr>
          <p:nvPr/>
        </p:nvPicPr>
        <p:blipFill>
          <a:blip r:embed="rId3"/>
          <a:stretch>
            <a:fillRect/>
          </a:stretch>
        </p:blipFill>
        <p:spPr>
          <a:xfrm>
            <a:off x="4717142" y="1171575"/>
            <a:ext cx="4288221" cy="3028950"/>
          </a:xfrm>
          <a:prstGeom prst="rect">
            <a:avLst/>
          </a:prstGeom>
        </p:spPr>
      </p:pic>
      <p:sp>
        <p:nvSpPr>
          <p:cNvPr id="10" name="Google Shape;77;p15">
            <a:extLst>
              <a:ext uri="{FF2B5EF4-FFF2-40B4-BE49-F238E27FC236}">
                <a16:creationId xmlns:a16="http://schemas.microsoft.com/office/drawing/2014/main" id="{73D093BA-30CC-B6B3-3E5C-33327A252AE9}"/>
              </a:ext>
            </a:extLst>
          </p:cNvPr>
          <p:cNvSpPr txBox="1">
            <a:spLocks noGrp="1"/>
          </p:cNvSpPr>
          <p:nvPr>
            <p:ph type="body" idx="3"/>
          </p:nvPr>
        </p:nvSpPr>
        <p:spPr>
          <a:xfrm>
            <a:off x="5074950" y="4514850"/>
            <a:ext cx="3397500" cy="4329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https://d2poqm5pskresc.cloudfront.net/wp-content/uploads/2020/11/ATM_Base_concept_Checklist_3.jpg</a:t>
            </a:r>
            <a:endParaRPr dirty="0"/>
          </a:p>
        </p:txBody>
      </p:sp>
    </p:spTree>
    <p:extLst>
      <p:ext uri="{BB962C8B-B14F-4D97-AF65-F5344CB8AC3E}">
        <p14:creationId xmlns:p14="http://schemas.microsoft.com/office/powerpoint/2010/main" val="30186303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API protocols</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JSON-RPC</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JSON-RPC is a protocol similar to XML-RPC, as they are both remote procedure calls (RPCs), but this one uses JSON instead of XML format to transfer data. </a:t>
            </a:r>
          </a:p>
          <a:p>
            <a:pPr marL="457200" lvl="0" indent="-317500" algn="l" rtl="0">
              <a:spcBef>
                <a:spcPts val="0"/>
              </a:spcBef>
              <a:spcAft>
                <a:spcPts val="0"/>
              </a:spcAft>
              <a:buSzPts val="1400"/>
              <a:buChar char="●"/>
            </a:pPr>
            <a:r>
              <a:rPr lang="en-US" dirty="0"/>
              <a:t>Both protocols are simple. </a:t>
            </a:r>
          </a:p>
          <a:p>
            <a:pPr marL="457200" lvl="0" indent="-317500" algn="l" rtl="0">
              <a:spcBef>
                <a:spcPts val="0"/>
              </a:spcBef>
              <a:spcAft>
                <a:spcPts val="0"/>
              </a:spcAft>
              <a:buSzPts val="1400"/>
              <a:buChar char="●"/>
            </a:pPr>
            <a:r>
              <a:rPr lang="en-US" dirty="0"/>
              <a:t>While calls may contain multiple parameters, they only expect one result.</a:t>
            </a:r>
            <a:endParaRPr dirty="0"/>
          </a:p>
        </p:txBody>
      </p:sp>
      <p:sp>
        <p:nvSpPr>
          <p:cNvPr id="77" name="Google Shape;77;p15"/>
          <p:cNvSpPr txBox="1">
            <a:spLocks noGrp="1"/>
          </p:cNvSpPr>
          <p:nvPr>
            <p:ph type="body" idx="3"/>
          </p:nvPr>
        </p:nvSpPr>
        <p:spPr>
          <a:xfrm>
            <a:off x="5020706" y="4725780"/>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https://assets.website-files.com/5ff66329429d880392f6cba2/61b76e7fdf48bbef0026f39a_JSON%20works.png</a:t>
            </a:r>
            <a:endParaRPr dirty="0"/>
          </a:p>
        </p:txBody>
      </p:sp>
      <p:pic>
        <p:nvPicPr>
          <p:cNvPr id="23554" name="Picture 2" descr="What is JSON-RPC ❓ Definition, Work, Comparison">
            <a:extLst>
              <a:ext uri="{FF2B5EF4-FFF2-40B4-BE49-F238E27FC236}">
                <a16:creationId xmlns:a16="http://schemas.microsoft.com/office/drawing/2014/main" id="{C365314B-73AB-122B-F5A5-FBF7A55E7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62144"/>
            <a:ext cx="4572000" cy="2945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0528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API protocols</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REST (Representational State Transfer) </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REST is a set of web API architecture principles, which means there are no official standards (unlike those with a protocol). </a:t>
            </a:r>
          </a:p>
          <a:p>
            <a:pPr marL="457200" lvl="0" indent="-317500" algn="l" rtl="0">
              <a:spcBef>
                <a:spcPts val="0"/>
              </a:spcBef>
              <a:spcAft>
                <a:spcPts val="0"/>
              </a:spcAft>
              <a:buSzPts val="1400"/>
              <a:buChar char="●"/>
            </a:pPr>
            <a:r>
              <a:rPr lang="en-US" dirty="0"/>
              <a:t>To be a REST API (also known as a RESTful API), the interface must adhere to certain architectural constraints.</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https://miro.medium.com/max/782/1*EbBD6IXvf3o-YegUvRB_IA.jpeg</a:t>
            </a:r>
            <a:endParaRPr dirty="0"/>
          </a:p>
        </p:txBody>
      </p:sp>
      <p:pic>
        <p:nvPicPr>
          <p:cNvPr id="24578" name="Picture 2" descr="Understanding REST (Representational State Transfer) | by Sagar Mane |  Medium">
            <a:extLst>
              <a:ext uri="{FF2B5EF4-FFF2-40B4-BE49-F238E27FC236}">
                <a16:creationId xmlns:a16="http://schemas.microsoft.com/office/drawing/2014/main" id="{299BC2B4-A9BE-6AA8-3CEA-279605413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35071"/>
            <a:ext cx="4572000" cy="2845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0153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Introduction to REST API</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REST (Representational State Transfer) </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An API, or application programming interface, is a set of rules that define how applications or devices can connect to and communicate with each other. </a:t>
            </a:r>
          </a:p>
          <a:p>
            <a:pPr marL="457200" lvl="0" indent="-317500" algn="l" rtl="0">
              <a:spcBef>
                <a:spcPts val="0"/>
              </a:spcBef>
              <a:spcAft>
                <a:spcPts val="0"/>
              </a:spcAft>
              <a:buSzPts val="1400"/>
              <a:buChar char="●"/>
            </a:pPr>
            <a:r>
              <a:rPr lang="en-US" dirty="0"/>
              <a:t>A REST API is an API that conforms to the design principles of the REST, or representational state transfer architectural style.</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
        <p:nvSpPr>
          <p:cNvPr id="6" name="Google Shape;77;p15">
            <a:extLst>
              <a:ext uri="{FF2B5EF4-FFF2-40B4-BE49-F238E27FC236}">
                <a16:creationId xmlns:a16="http://schemas.microsoft.com/office/drawing/2014/main" id="{431C4A48-36E6-9F71-9557-72E02FDDC8B5}"/>
              </a:ext>
            </a:extLst>
          </p:cNvPr>
          <p:cNvSpPr txBox="1">
            <a:spLocks/>
          </p:cNvSpPr>
          <p:nvPr/>
        </p:nvSpPr>
        <p:spPr>
          <a:xfrm>
            <a:off x="5074950" y="47722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fr-FR"/>
              <a:t>Image Source: https://miro.medium.com/max/782/1*EbBD6IXvf3o-YegUvRB_IA.jpeg</a:t>
            </a:r>
            <a:endParaRPr lang="fr-FR" dirty="0"/>
          </a:p>
        </p:txBody>
      </p:sp>
      <p:pic>
        <p:nvPicPr>
          <p:cNvPr id="7" name="Picture 2" descr="Understanding REST (Representational State Transfer) | by Sagar Mane |  Medium">
            <a:extLst>
              <a:ext uri="{FF2B5EF4-FFF2-40B4-BE49-F238E27FC236}">
                <a16:creationId xmlns:a16="http://schemas.microsoft.com/office/drawing/2014/main" id="{45BA8246-B1F5-2EE1-E7A4-E574CE863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35071"/>
            <a:ext cx="4572000" cy="2845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7823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Introduction to REST API</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REST design principles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IN" dirty="0"/>
              <a:t>Uniform interface</a:t>
            </a:r>
            <a:endParaRPr lang="en-US" dirty="0"/>
          </a:p>
          <a:p>
            <a:pPr marL="457200" lvl="0" indent="-317500" algn="l" rtl="0">
              <a:spcBef>
                <a:spcPts val="0"/>
              </a:spcBef>
              <a:spcAft>
                <a:spcPts val="0"/>
              </a:spcAft>
              <a:buSzPts val="1400"/>
              <a:buChar char="●"/>
            </a:pPr>
            <a:r>
              <a:rPr lang="en-IN" dirty="0"/>
              <a:t>Client-server decoupling</a:t>
            </a:r>
            <a:endParaRPr lang="en-US" dirty="0"/>
          </a:p>
          <a:p>
            <a:pPr marL="457200" lvl="0" indent="-317500" algn="l" rtl="0">
              <a:spcBef>
                <a:spcPts val="0"/>
              </a:spcBef>
              <a:spcAft>
                <a:spcPts val="0"/>
              </a:spcAft>
              <a:buSzPts val="1400"/>
              <a:buChar char="●"/>
            </a:pPr>
            <a:r>
              <a:rPr lang="en-IN" dirty="0"/>
              <a:t>Statelessness</a:t>
            </a:r>
            <a:endParaRPr lang="en-US" dirty="0"/>
          </a:p>
          <a:p>
            <a:pPr marL="457200" lvl="0" indent="-317500" algn="l" rtl="0">
              <a:spcBef>
                <a:spcPts val="0"/>
              </a:spcBef>
              <a:spcAft>
                <a:spcPts val="0"/>
              </a:spcAft>
              <a:buSzPts val="1400"/>
              <a:buChar char="●"/>
            </a:pPr>
            <a:r>
              <a:rPr lang="en-IN" dirty="0" err="1"/>
              <a:t>Cacheability</a:t>
            </a:r>
            <a:endParaRPr lang="en-US" dirty="0"/>
          </a:p>
          <a:p>
            <a:pPr marL="457200" lvl="0" indent="-317500" algn="l" rtl="0">
              <a:spcBef>
                <a:spcPts val="0"/>
              </a:spcBef>
              <a:spcAft>
                <a:spcPts val="0"/>
              </a:spcAft>
              <a:buSzPts val="1400"/>
              <a:buChar char="●"/>
            </a:pPr>
            <a:r>
              <a:rPr lang="en-IN" dirty="0"/>
              <a:t>Layered system architecture</a:t>
            </a:r>
            <a:endParaRPr lang="en-US" dirty="0"/>
          </a:p>
          <a:p>
            <a:pPr marL="457200" lvl="0" indent="-317500" algn="l" rtl="0">
              <a:spcBef>
                <a:spcPts val="0"/>
              </a:spcBef>
              <a:spcAft>
                <a:spcPts val="0"/>
              </a:spcAft>
              <a:buSzPts val="1400"/>
              <a:buChar char="●"/>
            </a:pPr>
            <a:r>
              <a:rPr lang="en-IN" dirty="0"/>
              <a:t>Code on demand </a:t>
            </a:r>
            <a:endParaRPr dirty="0"/>
          </a:p>
        </p:txBody>
      </p:sp>
      <p:sp>
        <p:nvSpPr>
          <p:cNvPr id="77" name="Google Shape;77;p15"/>
          <p:cNvSpPr txBox="1">
            <a:spLocks noGrp="1"/>
          </p:cNvSpPr>
          <p:nvPr>
            <p:ph type="body" idx="3"/>
          </p:nvPr>
        </p:nvSpPr>
        <p:spPr>
          <a:xfrm>
            <a:off x="5028455" y="466322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https://3.bp.blogspot.com/-hePTSHDMocA/Wy0LgvaeOmI/AAAAAAAACh8/4dLaq8Bw1jw4iLNTX_k3fhliYsGdA49GQCLcBGAs/s1600/REST%2BArchitectural%2BConstraints.png</a:t>
            </a:r>
            <a:endParaRPr dirty="0"/>
          </a:p>
        </p:txBody>
      </p:sp>
      <p:pic>
        <p:nvPicPr>
          <p:cNvPr id="25604" name="Picture 4" descr="REST API - REST Architectural Constraints">
            <a:extLst>
              <a:ext uri="{FF2B5EF4-FFF2-40B4-BE49-F238E27FC236}">
                <a16:creationId xmlns:a16="http://schemas.microsoft.com/office/drawing/2014/main" id="{B476EB84-3D7B-3B77-657F-BD13FFA046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01841"/>
            <a:ext cx="4572000" cy="2905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5889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Introduction to REST API</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How REST APIs work</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REST APIs communicate via HTTP requests to perform standard database functions like creating, reading, updating, and deleting records (also known as CRUD) within a resource. </a:t>
            </a:r>
          </a:p>
          <a:p>
            <a:pPr marL="457200" lvl="0" indent="-317500" algn="l" rtl="0">
              <a:spcBef>
                <a:spcPts val="0"/>
              </a:spcBef>
              <a:spcAft>
                <a:spcPts val="0"/>
              </a:spcAft>
              <a:buSzPts val="1400"/>
              <a:buChar char="●"/>
            </a:pPr>
            <a:r>
              <a:rPr lang="en-US" dirty="0"/>
              <a:t>For example, a REST API would use a GET request to retrieve a record, a POST request to create one, a PUT request to update a record, and a DELETE request to delete one. </a:t>
            </a:r>
          </a:p>
        </p:txBody>
      </p:sp>
      <p:sp>
        <p:nvSpPr>
          <p:cNvPr id="77" name="Google Shape;77;p15"/>
          <p:cNvSpPr txBox="1">
            <a:spLocks noGrp="1"/>
          </p:cNvSpPr>
          <p:nvPr>
            <p:ph type="body" idx="3"/>
          </p:nvPr>
        </p:nvSpPr>
        <p:spPr>
          <a:xfrm>
            <a:off x="5074950" y="466322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https://www.eginnovations.com/documentation/Resources/Images/eGRESTAPI/RESTAPIWork.png</a:t>
            </a:r>
            <a:endParaRPr dirty="0"/>
          </a:p>
        </p:txBody>
      </p:sp>
      <p:pic>
        <p:nvPicPr>
          <p:cNvPr id="27650" name="Picture 2" descr="How Does eG REST API Work?">
            <a:extLst>
              <a:ext uri="{FF2B5EF4-FFF2-40B4-BE49-F238E27FC236}">
                <a16:creationId xmlns:a16="http://schemas.microsoft.com/office/drawing/2014/main" id="{C266E713-2F1E-B4C1-C64B-58D9673949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42820"/>
            <a:ext cx="4572000" cy="2652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212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Introduction to REST API</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How REST APIs work</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All HTTP methods can be used in API calls. </a:t>
            </a:r>
          </a:p>
          <a:p>
            <a:pPr marL="457200" lvl="0" indent="-317500" algn="l" rtl="0">
              <a:spcBef>
                <a:spcPts val="0"/>
              </a:spcBef>
              <a:spcAft>
                <a:spcPts val="0"/>
              </a:spcAft>
              <a:buSzPts val="1400"/>
              <a:buChar char="●"/>
            </a:pPr>
            <a:r>
              <a:rPr lang="en-US" dirty="0"/>
              <a:t>A well-designed REST API is similar to a website running in a web browser with built-in HTTP functionality.</a:t>
            </a:r>
            <a:endParaRPr dirty="0"/>
          </a:p>
        </p:txBody>
      </p:sp>
      <p:sp>
        <p:nvSpPr>
          <p:cNvPr id="6" name="Google Shape;77;p15">
            <a:extLst>
              <a:ext uri="{FF2B5EF4-FFF2-40B4-BE49-F238E27FC236}">
                <a16:creationId xmlns:a16="http://schemas.microsoft.com/office/drawing/2014/main" id="{B31462F6-3EAD-0600-B632-84BB52738079}"/>
              </a:ext>
            </a:extLst>
          </p:cNvPr>
          <p:cNvSpPr txBox="1">
            <a:spLocks/>
          </p:cNvSpPr>
          <p:nvPr/>
        </p:nvSpPr>
        <p:spPr>
          <a:xfrm>
            <a:off x="5074950" y="466322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fr-FR" dirty="0"/>
              <a:t>Image Source: https://www.eginnovations.com/documentation/Resources/Images/eGRESTAPI/RESTAPIWork.png</a:t>
            </a:r>
          </a:p>
        </p:txBody>
      </p:sp>
      <p:pic>
        <p:nvPicPr>
          <p:cNvPr id="7" name="Picture 2" descr="How Does eG REST API Work?">
            <a:extLst>
              <a:ext uri="{FF2B5EF4-FFF2-40B4-BE49-F238E27FC236}">
                <a16:creationId xmlns:a16="http://schemas.microsoft.com/office/drawing/2014/main" id="{066232F9-667C-E0D2-7F77-065DC00D6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42820"/>
            <a:ext cx="4572000" cy="2652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7822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Introduction to REST API</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REST API best practices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Although flexibility is a big advantage of REST API design, that same flexibility makes it easy to design an API that’s broken or performs poorly. </a:t>
            </a:r>
          </a:p>
          <a:p>
            <a:pPr marL="457200" lvl="0" indent="-317500" algn="l" rtl="0">
              <a:spcBef>
                <a:spcPts val="0"/>
              </a:spcBef>
              <a:spcAft>
                <a:spcPts val="0"/>
              </a:spcAft>
              <a:buSzPts val="1400"/>
              <a:buChar char="●"/>
            </a:pPr>
            <a:r>
              <a:rPr lang="en-US" dirty="0"/>
              <a:t>For this reason, professional developers share best practices in REST API specifications.</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https://www.perfomatix.com/wp-content/uploads/2020/09/Rest-API-best-practices.jpg</a:t>
            </a:r>
            <a:endParaRPr dirty="0"/>
          </a:p>
        </p:txBody>
      </p:sp>
      <p:pic>
        <p:nvPicPr>
          <p:cNvPr id="28674" name="Picture 2" descr="Best Practices for REST API Design | Java Development Company | Perfomatix  | Product Engineering Services Company">
            <a:extLst>
              <a:ext uri="{FF2B5EF4-FFF2-40B4-BE49-F238E27FC236}">
                <a16:creationId xmlns:a16="http://schemas.microsoft.com/office/drawing/2014/main" id="{83CE5898-B405-A456-F035-45B8E9B756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66425"/>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9416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Introduction to REST API</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REST APIs and IBM Cloud</a:t>
            </a:r>
            <a:endParaRPr lang="en-IN"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benefits of REST APIs mean that they’ll continue to be an integral part of the software development process, especially as the demand for better customer experiences and more applications impacts business and IT operations.</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https://i.ytimg.com/vi/bFbO1Pw_I_Y/maxresdefault.jpg</a:t>
            </a:r>
            <a:endParaRPr dirty="0"/>
          </a:p>
        </p:txBody>
      </p:sp>
      <p:pic>
        <p:nvPicPr>
          <p:cNvPr id="30722" name="Picture 2" descr="Create a REST API using IBM cloud functions and cloudant - YouTube">
            <a:extLst>
              <a:ext uri="{FF2B5EF4-FFF2-40B4-BE49-F238E27FC236}">
                <a16:creationId xmlns:a16="http://schemas.microsoft.com/office/drawing/2014/main" id="{F22764D0-ADA0-C276-39B2-A10690C69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23550"/>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0667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API services in IBM and AWS Cloud</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IBM API Management on Cloud</a:t>
            </a:r>
            <a:endParaRPr lang="en-IN"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By using the IBM API Management on Cloud solution, you can create, manage, and monitor a cloud-based environment from which you can create, promote, use, and track APIs.</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https://i.ytimg.com/vi/jzfZfVtl97c/maxresdefault.jpg</a:t>
            </a:r>
            <a:endParaRPr dirty="0"/>
          </a:p>
        </p:txBody>
      </p:sp>
      <p:pic>
        <p:nvPicPr>
          <p:cNvPr id="31746" name="Picture 2" descr="IBM API Connect Administration - YouTube">
            <a:extLst>
              <a:ext uri="{FF2B5EF4-FFF2-40B4-BE49-F238E27FC236}">
                <a16:creationId xmlns:a16="http://schemas.microsoft.com/office/drawing/2014/main" id="{0C59AB02-F3D8-E3C3-FEA2-C54799F651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537"/>
          <a:stretch/>
        </p:blipFill>
        <p:spPr bwMode="auto">
          <a:xfrm>
            <a:off x="4572000" y="1692808"/>
            <a:ext cx="4579292" cy="2433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3325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API services in IBM and AWS Cloud</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Anatomy of the IBM API Management cloud</a:t>
            </a:r>
            <a:endParaRPr lang="en-IN"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IBM API Management cloud is a collection of servers that comprise an API Management installation, including the configuration information and metadata that they contain.</a:t>
            </a:r>
            <a:endParaRPr dirty="0"/>
          </a:p>
        </p:txBody>
      </p:sp>
      <p:sp>
        <p:nvSpPr>
          <p:cNvPr id="77" name="Google Shape;77;p15"/>
          <p:cNvSpPr txBox="1">
            <a:spLocks noGrp="1"/>
          </p:cNvSpPr>
          <p:nvPr>
            <p:ph type="body" idx="3"/>
          </p:nvPr>
        </p:nvSpPr>
        <p:spPr>
          <a:xfrm>
            <a:off x="5051702" y="466322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r>
              <a:rPr lang="en-IN" dirty="0"/>
              <a:t>https://image.slidesharecdn.com/iag-apimanagementarchitectpresentation-150804045154-lva1-app6891/85/iag-api-management-architect-presentation-30-320.jpg?cb=1438664051</a:t>
            </a:r>
            <a:endParaRPr dirty="0"/>
          </a:p>
        </p:txBody>
      </p:sp>
      <p:pic>
        <p:nvPicPr>
          <p:cNvPr id="6" name="Picture 5" descr="Iag api management architect presentation">
            <a:extLst>
              <a:ext uri="{FF2B5EF4-FFF2-40B4-BE49-F238E27FC236}">
                <a16:creationId xmlns:a16="http://schemas.microsoft.com/office/drawing/2014/main" id="{5716A006-D6FD-F6FD-9B61-7E9D4E609E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93785"/>
            <a:ext cx="4572000" cy="2819400"/>
          </a:xfrm>
          <a:prstGeom prst="rect">
            <a:avLst/>
          </a:prstGeom>
          <a:noFill/>
          <a:ln>
            <a:noFill/>
          </a:ln>
        </p:spPr>
      </p:pic>
    </p:spTree>
    <p:extLst>
      <p:ext uri="{BB962C8B-B14F-4D97-AF65-F5344CB8AC3E}">
        <p14:creationId xmlns:p14="http://schemas.microsoft.com/office/powerpoint/2010/main" val="4022693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Migrating application to Cloud</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Cloud migration checklist</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Perform a cost assessment for the migration.</a:t>
            </a:r>
          </a:p>
          <a:p>
            <a:r>
              <a:rPr lang="en-US" dirty="0"/>
              <a:t>Assign a team to execute the migration.</a:t>
            </a:r>
          </a:p>
          <a:p>
            <a:r>
              <a:rPr lang="en-US" dirty="0"/>
              <a:t>Communicate the goals of the migration to the team.</a:t>
            </a:r>
          </a:p>
          <a:p>
            <a:r>
              <a:rPr lang="en-US" dirty="0"/>
              <a:t>Determine how much of the migration will be handled internally and by the cloud provider.</a:t>
            </a:r>
          </a:p>
        </p:txBody>
      </p:sp>
      <p:pic>
        <p:nvPicPr>
          <p:cNvPr id="8" name="Picture 7">
            <a:extLst>
              <a:ext uri="{FF2B5EF4-FFF2-40B4-BE49-F238E27FC236}">
                <a16:creationId xmlns:a16="http://schemas.microsoft.com/office/drawing/2014/main" id="{9B081DD1-F9C9-F086-40C7-1298A3D35DF4}"/>
              </a:ext>
            </a:extLst>
          </p:cNvPr>
          <p:cNvPicPr>
            <a:picLocks noChangeAspect="1"/>
          </p:cNvPicPr>
          <p:nvPr/>
        </p:nvPicPr>
        <p:blipFill>
          <a:blip r:embed="rId3"/>
          <a:stretch>
            <a:fillRect/>
          </a:stretch>
        </p:blipFill>
        <p:spPr>
          <a:xfrm>
            <a:off x="4717142" y="1171575"/>
            <a:ext cx="4288221" cy="3028950"/>
          </a:xfrm>
          <a:prstGeom prst="rect">
            <a:avLst/>
          </a:prstGeom>
        </p:spPr>
      </p:pic>
      <p:sp>
        <p:nvSpPr>
          <p:cNvPr id="10" name="Google Shape;77;p15">
            <a:extLst>
              <a:ext uri="{FF2B5EF4-FFF2-40B4-BE49-F238E27FC236}">
                <a16:creationId xmlns:a16="http://schemas.microsoft.com/office/drawing/2014/main" id="{32CA00B7-9918-39CA-022D-7F693E1A7639}"/>
              </a:ext>
            </a:extLst>
          </p:cNvPr>
          <p:cNvSpPr txBox="1">
            <a:spLocks noGrp="1"/>
          </p:cNvSpPr>
          <p:nvPr>
            <p:ph type="body" idx="3"/>
          </p:nvPr>
        </p:nvSpPr>
        <p:spPr>
          <a:xfrm>
            <a:off x="5074950" y="4514850"/>
            <a:ext cx="3397500" cy="4329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https://d2poqm5pskresc.cloudfront.net/wp-content/uploads/2020/11/ATM_Base_concept_Checklist_3.jpg</a:t>
            </a:r>
            <a:endParaRPr dirty="0"/>
          </a:p>
        </p:txBody>
      </p:sp>
    </p:spTree>
    <p:extLst>
      <p:ext uri="{BB962C8B-B14F-4D97-AF65-F5344CB8AC3E}">
        <p14:creationId xmlns:p14="http://schemas.microsoft.com/office/powerpoint/2010/main" val="42016739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API services in IBM and AWS Cloud</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Inside organizations</a:t>
            </a:r>
            <a:endParaRPr lang="en-IN" dirty="0"/>
          </a:p>
        </p:txBody>
      </p:sp>
      <p:sp>
        <p:nvSpPr>
          <p:cNvPr id="75" name="Google Shape;75;p15"/>
          <p:cNvSpPr txBox="1">
            <a:spLocks noGrp="1"/>
          </p:cNvSpPr>
          <p:nvPr>
            <p:ph type="body" idx="2"/>
          </p:nvPr>
        </p:nvSpPr>
        <p:spPr>
          <a:xfrm>
            <a:off x="462275" y="2732004"/>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Signing up to IBM API Management on Cloud</a:t>
            </a:r>
          </a:p>
          <a:p>
            <a:pPr marL="457200" lvl="0" indent="-317500" algn="l" rtl="0">
              <a:spcBef>
                <a:spcPts val="0"/>
              </a:spcBef>
              <a:spcAft>
                <a:spcPts val="0"/>
              </a:spcAft>
              <a:buSzPts val="1400"/>
              <a:buChar char="●"/>
            </a:pPr>
            <a:r>
              <a:rPr lang="en-US" dirty="0"/>
              <a:t>Purchasing IBM API Management on Cloud</a:t>
            </a:r>
          </a:p>
          <a:p>
            <a:pPr marL="457200" lvl="0" indent="-317500" algn="l" rtl="0">
              <a:spcBef>
                <a:spcPts val="0"/>
              </a:spcBef>
              <a:spcAft>
                <a:spcPts val="0"/>
              </a:spcAft>
              <a:buSzPts val="1400"/>
              <a:buChar char="●"/>
            </a:pPr>
            <a:r>
              <a:rPr lang="en-IN" dirty="0"/>
              <a:t>API Management on Cloud concepts</a:t>
            </a:r>
            <a:endParaRPr lang="en-US" dirty="0"/>
          </a:p>
          <a:p>
            <a:pPr marL="457200" lvl="0" indent="-317500" algn="l" rtl="0">
              <a:spcBef>
                <a:spcPts val="0"/>
              </a:spcBef>
              <a:spcAft>
                <a:spcPts val="0"/>
              </a:spcAft>
              <a:buSzPts val="1400"/>
              <a:buChar char="●"/>
            </a:pPr>
            <a:r>
              <a:rPr lang="en-IN" dirty="0"/>
              <a:t>API Management on Cloud user roles</a:t>
            </a:r>
            <a:endParaRPr lang="en-US" dirty="0"/>
          </a:p>
          <a:p>
            <a:pPr marL="457200" lvl="0" indent="-317500" algn="l" rtl="0">
              <a:spcBef>
                <a:spcPts val="0"/>
              </a:spcBef>
              <a:spcAft>
                <a:spcPts val="0"/>
              </a:spcAft>
              <a:buSzPts val="1400"/>
              <a:buChar char="●"/>
            </a:pPr>
            <a:r>
              <a:rPr lang="en-IN" dirty="0"/>
              <a:t>IBM API Management on Cloud software requirements</a:t>
            </a:r>
            <a:endParaRPr lang="en-US" dirty="0"/>
          </a:p>
          <a:p>
            <a:pPr marL="457200" lvl="0" indent="-317500" algn="l" rtl="0">
              <a:spcBef>
                <a:spcPts val="0"/>
              </a:spcBef>
              <a:spcAft>
                <a:spcPts val="0"/>
              </a:spcAft>
              <a:buSzPts val="1400"/>
              <a:buChar char="●"/>
            </a:pPr>
            <a:r>
              <a:rPr lang="en-IN" dirty="0"/>
              <a:t>IBM API Management on Cloud support</a:t>
            </a:r>
            <a:endParaRPr dirty="0"/>
          </a:p>
        </p:txBody>
      </p:sp>
      <p:sp>
        <p:nvSpPr>
          <p:cNvPr id="77" name="Google Shape;77;p15"/>
          <p:cNvSpPr txBox="1">
            <a:spLocks noGrp="1"/>
          </p:cNvSpPr>
          <p:nvPr>
            <p:ph type="body" idx="3"/>
          </p:nvPr>
        </p:nvSpPr>
        <p:spPr>
          <a:xfrm>
            <a:off x="5036204" y="466322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https://www.ibm.com/docs/en/SSZFB2_3.0.1/com.ibm.apimgmt.overview.doc/orgs.gif</a:t>
            </a:r>
            <a:endParaRPr dirty="0"/>
          </a:p>
        </p:txBody>
      </p:sp>
      <p:pic>
        <p:nvPicPr>
          <p:cNvPr id="6" name="Picture 5" descr="Diagram showing the relationship between the different types of organizations and environments.">
            <a:extLst>
              <a:ext uri="{FF2B5EF4-FFF2-40B4-BE49-F238E27FC236}">
                <a16:creationId xmlns:a16="http://schemas.microsoft.com/office/drawing/2014/main" id="{8030D59C-1CDF-8E0D-C8F4-00BEA64D07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08125"/>
            <a:ext cx="4572000" cy="2846899"/>
          </a:xfrm>
          <a:prstGeom prst="rect">
            <a:avLst/>
          </a:prstGeom>
          <a:noFill/>
          <a:ln>
            <a:noFill/>
          </a:ln>
        </p:spPr>
      </p:pic>
    </p:spTree>
    <p:extLst>
      <p:ext uri="{BB962C8B-B14F-4D97-AF65-F5344CB8AC3E}">
        <p14:creationId xmlns:p14="http://schemas.microsoft.com/office/powerpoint/2010/main" val="26436283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API services in IBM and AWS Cloud</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API Connect components</a:t>
            </a:r>
            <a:endParaRPr lang="en-IN" dirty="0"/>
          </a:p>
        </p:txBody>
      </p:sp>
      <p:sp>
        <p:nvSpPr>
          <p:cNvPr id="75" name="Google Shape;75;p15"/>
          <p:cNvSpPr txBox="1">
            <a:spLocks noGrp="1"/>
          </p:cNvSpPr>
          <p:nvPr>
            <p:ph type="body" idx="2"/>
          </p:nvPr>
        </p:nvSpPr>
        <p:spPr>
          <a:xfrm>
            <a:off x="462275" y="2613151"/>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Cloud Manager</a:t>
            </a:r>
          </a:p>
          <a:p>
            <a:pPr marL="457200" lvl="0" indent="-317500" algn="l" rtl="0">
              <a:spcBef>
                <a:spcPts val="0"/>
              </a:spcBef>
              <a:spcAft>
                <a:spcPts val="0"/>
              </a:spcAft>
              <a:buSzPts val="1400"/>
              <a:buChar char="●"/>
            </a:pPr>
            <a:r>
              <a:rPr lang="en-US" dirty="0"/>
              <a:t>The developer toolkit</a:t>
            </a:r>
          </a:p>
          <a:p>
            <a:pPr marL="457200" lvl="0" indent="-317500" algn="l" rtl="0">
              <a:spcBef>
                <a:spcPts val="0"/>
              </a:spcBef>
              <a:spcAft>
                <a:spcPts val="0"/>
              </a:spcAft>
              <a:buSzPts val="1400"/>
              <a:buChar char="●"/>
            </a:pPr>
            <a:r>
              <a:rPr lang="en-US" dirty="0"/>
              <a:t>API Manager</a:t>
            </a:r>
          </a:p>
          <a:p>
            <a:pPr marL="457200" lvl="0" indent="-317500" algn="l" rtl="0">
              <a:spcBef>
                <a:spcPts val="0"/>
              </a:spcBef>
              <a:spcAft>
                <a:spcPts val="0"/>
              </a:spcAft>
              <a:buSzPts val="1400"/>
              <a:buChar char="●"/>
            </a:pPr>
            <a:r>
              <a:rPr lang="en-US" dirty="0"/>
              <a:t>API Gateways</a:t>
            </a:r>
          </a:p>
          <a:p>
            <a:pPr marL="457200" lvl="0" indent="-317500" algn="l" rtl="0">
              <a:spcBef>
                <a:spcPts val="0"/>
              </a:spcBef>
              <a:spcAft>
                <a:spcPts val="0"/>
              </a:spcAft>
              <a:buSzPts val="1400"/>
              <a:buChar char="●"/>
            </a:pPr>
            <a:r>
              <a:rPr lang="en-US" dirty="0"/>
              <a:t>Runtime</a:t>
            </a:r>
          </a:p>
          <a:p>
            <a:pPr marL="457200" lvl="0" indent="-317500" algn="l" rtl="0">
              <a:spcBef>
                <a:spcPts val="0"/>
              </a:spcBef>
              <a:spcAft>
                <a:spcPts val="0"/>
              </a:spcAft>
              <a:buSzPts val="1400"/>
              <a:buChar char="●"/>
            </a:pPr>
            <a:r>
              <a:rPr lang="en-US" dirty="0"/>
              <a:t>Developer Portal</a:t>
            </a:r>
          </a:p>
          <a:p>
            <a:pPr marL="457200" lvl="0" indent="-317500" algn="l" rtl="0">
              <a:spcBef>
                <a:spcPts val="0"/>
              </a:spcBef>
              <a:spcAft>
                <a:spcPts val="0"/>
              </a:spcAft>
              <a:buSzPts val="1400"/>
              <a:buChar char="●"/>
            </a:pPr>
            <a:r>
              <a:rPr lang="en-US" dirty="0"/>
              <a:t>API Analytics</a:t>
            </a:r>
          </a:p>
          <a:p>
            <a:pPr marL="457200" lvl="0" indent="-317500" algn="l" rtl="0">
              <a:spcBef>
                <a:spcPts val="0"/>
              </a:spcBef>
              <a:spcAft>
                <a:spcPts val="0"/>
              </a:spcAft>
              <a:buSzPts val="1400"/>
              <a:buChar char="●"/>
            </a:pPr>
            <a:r>
              <a:rPr lang="en-US" dirty="0"/>
              <a:t>Typical tasks per interface component</a:t>
            </a:r>
          </a:p>
          <a:p>
            <a:pPr marL="457200" lvl="0" indent="-317500" algn="l" rtl="0">
              <a:spcBef>
                <a:spcPts val="0"/>
              </a:spcBef>
              <a:spcAft>
                <a:spcPts val="0"/>
              </a:spcAft>
              <a:buSzPts val="1400"/>
              <a:buChar char="●"/>
            </a:pPr>
            <a:r>
              <a:rPr lang="en-US" dirty="0"/>
              <a:t>API Connect server requirements</a:t>
            </a:r>
          </a:p>
        </p:txBody>
      </p:sp>
      <p:sp>
        <p:nvSpPr>
          <p:cNvPr id="77" name="Google Shape;77;p15"/>
          <p:cNvSpPr txBox="1">
            <a:spLocks noGrp="1"/>
          </p:cNvSpPr>
          <p:nvPr>
            <p:ph type="body" idx="3"/>
          </p:nvPr>
        </p:nvSpPr>
        <p:spPr>
          <a:xfrm>
            <a:off x="5074950" y="466322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https://cloudnative101.dev/static/c3d2babf42907f5d86eb3bdb41631d37/2e753/api-connect-components.jpg</a:t>
            </a:r>
            <a:endParaRPr dirty="0"/>
          </a:p>
        </p:txBody>
      </p:sp>
      <p:pic>
        <p:nvPicPr>
          <p:cNvPr id="32770" name="Picture 2" descr="API Connect">
            <a:extLst>
              <a:ext uri="{FF2B5EF4-FFF2-40B4-BE49-F238E27FC236}">
                <a16:creationId xmlns:a16="http://schemas.microsoft.com/office/drawing/2014/main" id="{E5A298B5-F6E6-ADBF-5E4C-90ECEF2F91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08125"/>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4189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API services in IBM and AWS Cloud</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Cloud Manager</a:t>
            </a:r>
            <a:endParaRPr lang="en-IN"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API Connect Cloud Manager component is used to manage the API Connect on-premises cloud. </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https://46svmh2eidr34ea1z715q5mm-wpengine.netdna-ssl.com/wp-content/uploads/10-ways.jpg</a:t>
            </a:r>
            <a:r>
              <a:rPr lang="en" dirty="0"/>
              <a:t> </a:t>
            </a:r>
            <a:endParaRPr dirty="0"/>
          </a:p>
        </p:txBody>
      </p:sp>
      <p:pic>
        <p:nvPicPr>
          <p:cNvPr id="33796" name="Picture 4" descr="SkyKick launches Cloud Manager to help automate 500 million hours of cloud  management work for IT Services Providers | SkyKick">
            <a:extLst>
              <a:ext uri="{FF2B5EF4-FFF2-40B4-BE49-F238E27FC236}">
                <a16:creationId xmlns:a16="http://schemas.microsoft.com/office/drawing/2014/main" id="{BF063782-B550-8983-1B21-0119B256F5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7375"/>
            <a:ext cx="4572000" cy="270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048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API services in IBM and AWS Cloud</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The developer toolkit</a:t>
            </a:r>
            <a:endParaRPr lang="en-IN"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developer toolkit provides the tools for modeling, developing, and testing APIs and </a:t>
            </a:r>
            <a:r>
              <a:rPr lang="en-US" dirty="0" err="1"/>
              <a:t>LoopBack</a:t>
            </a:r>
            <a:r>
              <a:rPr lang="en-US" dirty="0"/>
              <a:t>® applications. </a:t>
            </a:r>
          </a:p>
          <a:p>
            <a:pPr marL="457200" lvl="0" indent="-317500" algn="l" rtl="0">
              <a:spcBef>
                <a:spcPts val="0"/>
              </a:spcBef>
              <a:spcAft>
                <a:spcPts val="0"/>
              </a:spcAft>
              <a:buSzPts val="1400"/>
              <a:buChar char="●"/>
            </a:pPr>
            <a:r>
              <a:rPr lang="en-US" dirty="0"/>
              <a:t>The developer toolkit includes a command line interface (CLI). </a:t>
            </a:r>
          </a:p>
          <a:p>
            <a:pPr marL="457200" lvl="0" indent="-317500" algn="l" rtl="0">
              <a:spcBef>
                <a:spcPts val="0"/>
              </a:spcBef>
              <a:spcAft>
                <a:spcPts val="0"/>
              </a:spcAft>
              <a:buSzPts val="1400"/>
              <a:buChar char="●"/>
            </a:pPr>
            <a:r>
              <a:rPr lang="en-US" dirty="0"/>
              <a:t>It also incorporates </a:t>
            </a:r>
            <a:r>
              <a:rPr lang="en-US" dirty="0" err="1"/>
              <a:t>LoopBack</a:t>
            </a:r>
            <a:r>
              <a:rPr lang="en-US" dirty="0"/>
              <a:t>, an open source Node.js framework.</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https://media.pocketgamer.biz/2020/8/106574/pgc-hsk-developer-toolkit-r225x.png</a:t>
            </a:r>
            <a:endParaRPr dirty="0"/>
          </a:p>
        </p:txBody>
      </p:sp>
      <p:pic>
        <p:nvPicPr>
          <p:cNvPr id="34818" name="Picture 2" descr="Be in the know with The Developer Toolkit at Pocket Gamer Connects Digital  #6 | Pocket Gamer.biz | PGbiz">
            <a:extLst>
              <a:ext uri="{FF2B5EF4-FFF2-40B4-BE49-F238E27FC236}">
                <a16:creationId xmlns:a16="http://schemas.microsoft.com/office/drawing/2014/main" id="{156961C5-415F-D748-F6AA-171037F4D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91185"/>
            <a:ext cx="4572000" cy="3088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8711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API services in IBM and AWS Cloud</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API Manager</a:t>
            </a:r>
            <a:endParaRPr lang="en-IN"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API Manager provides a user interface that facilitates promotion and tracking of APIs that are packaged within Products and Plans. </a:t>
            </a:r>
          </a:p>
          <a:p>
            <a:pPr marL="457200" lvl="0" indent="-317500" algn="l" rtl="0">
              <a:spcBef>
                <a:spcPts val="0"/>
              </a:spcBef>
              <a:spcAft>
                <a:spcPts val="0"/>
              </a:spcAft>
              <a:buSzPts val="1400"/>
              <a:buChar char="●"/>
            </a:pPr>
            <a:r>
              <a:rPr lang="en-US" dirty="0"/>
              <a:t>API providers can move the Products through their lifecycle, and manage the availability and visibility of APIs and Plans.</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https://www.netiq.com/documentation/secure-api-manager-10/secure-api-manager-install/graphics/secure-api-manager-architecture-a.png</a:t>
            </a:r>
            <a:endParaRPr dirty="0"/>
          </a:p>
        </p:txBody>
      </p:sp>
      <p:pic>
        <p:nvPicPr>
          <p:cNvPr id="35842" name="Picture 2" descr="Understanding the Secure API Manager Components - NetIQ Secure API Manager  1.0 Installation Guide">
            <a:extLst>
              <a:ext uri="{FF2B5EF4-FFF2-40B4-BE49-F238E27FC236}">
                <a16:creationId xmlns:a16="http://schemas.microsoft.com/office/drawing/2014/main" id="{44B19AE9-6315-1143-9DCD-1DBD5AF1DE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55133"/>
            <a:ext cx="4530126" cy="2558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3094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API services in IBM and AWS Cloud</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API Gateways</a:t>
            </a:r>
            <a:endParaRPr lang="en-IN"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Gateways enforce runtime policies to secure and control API traffic, provide the endpoints that expose APIs to the calling applications, and provide assembly functions that enable APIs to integrate with various endpoints. </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https://docs.microsoft.com/en-us/azure/architecture/microservices/images/gateway.png</a:t>
            </a:r>
            <a:endParaRPr dirty="0"/>
          </a:p>
        </p:txBody>
      </p:sp>
      <p:pic>
        <p:nvPicPr>
          <p:cNvPr id="36866" name="Picture 2" descr="API gateways - Azure Architecture Center | Microsoft Docs">
            <a:extLst>
              <a:ext uri="{FF2B5EF4-FFF2-40B4-BE49-F238E27FC236}">
                <a16:creationId xmlns:a16="http://schemas.microsoft.com/office/drawing/2014/main" id="{293FE248-E500-B644-B63F-8C220273D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30475"/>
            <a:ext cx="4572000" cy="2622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7195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API services in IBM and AWS Cloud</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Developer Portal</a:t>
            </a:r>
            <a:endParaRPr lang="en-IN"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Developer Portal provides a customizable self-service web-based portal to application developers to explore, discover, and subscribe to APIs.</a:t>
            </a:r>
          </a:p>
        </p:txBody>
      </p:sp>
      <p:sp>
        <p:nvSpPr>
          <p:cNvPr id="77" name="Google Shape;77;p15"/>
          <p:cNvSpPr txBox="1">
            <a:spLocks noGrp="1"/>
          </p:cNvSpPr>
          <p:nvPr>
            <p:ph type="body" idx="3"/>
          </p:nvPr>
        </p:nvSpPr>
        <p:spPr>
          <a:xfrm>
            <a:off x="5074950" y="466322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https://marvel-b1-cdn.bc0a.com/f00000000156481/www.akana.com/sites/default/files/image/2019-06/image-blog-api-developer-portal-service-catalog-600x400.jpg</a:t>
            </a:r>
            <a:endParaRPr dirty="0"/>
          </a:p>
        </p:txBody>
      </p:sp>
      <p:pic>
        <p:nvPicPr>
          <p:cNvPr id="37890" name="Picture 2" descr="Internal Developer Portal | Key Requirements | Akana">
            <a:extLst>
              <a:ext uri="{FF2B5EF4-FFF2-40B4-BE49-F238E27FC236}">
                <a16:creationId xmlns:a16="http://schemas.microsoft.com/office/drawing/2014/main" id="{98BB7798-29CF-7D4B-965B-AABD0D62D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32854"/>
            <a:ext cx="4572000" cy="285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3325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API services in IBM and AWS Cloud</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API Analytics</a:t>
            </a:r>
            <a:endParaRPr lang="en-IN" dirty="0"/>
          </a:p>
        </p:txBody>
      </p:sp>
      <p:sp>
        <p:nvSpPr>
          <p:cNvPr id="75" name="Google Shape;75;p15"/>
          <p:cNvSpPr txBox="1">
            <a:spLocks noGrp="1"/>
          </p:cNvSpPr>
          <p:nvPr>
            <p:ph type="body" idx="2"/>
          </p:nvPr>
        </p:nvSpPr>
        <p:spPr>
          <a:xfrm>
            <a:off x="462275" y="2718357"/>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API Connect provides the capability to filter, sort, and aggregate your API event data. </a:t>
            </a:r>
          </a:p>
          <a:p>
            <a:pPr marL="457200" lvl="0" indent="-317500" algn="l" rtl="0">
              <a:spcBef>
                <a:spcPts val="0"/>
              </a:spcBef>
              <a:spcAft>
                <a:spcPts val="0"/>
              </a:spcAft>
              <a:buSzPts val="1400"/>
              <a:buChar char="●"/>
            </a:pPr>
            <a:r>
              <a:rPr lang="en-US" dirty="0"/>
              <a:t>This data is then presented within correlated charts, tables, and maps, to help you manage service levels, set quotas, establish controls, set up security policies, manage communities, and analyze trends. </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https://www.akana.com/sites/default/files/image/2019-06/image-product-api-analytics-envision.png</a:t>
            </a:r>
            <a:endParaRPr dirty="0"/>
          </a:p>
        </p:txBody>
      </p:sp>
      <p:pic>
        <p:nvPicPr>
          <p:cNvPr id="38914" name="Picture 2" descr="API Analytics | How API Analytics Tools Drive Business Value | Akana">
            <a:extLst>
              <a:ext uri="{FF2B5EF4-FFF2-40B4-BE49-F238E27FC236}">
                <a16:creationId xmlns:a16="http://schemas.microsoft.com/office/drawing/2014/main" id="{3D8CB38A-24C6-D6A6-8EE3-FA8A199901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1415084"/>
            <a:ext cx="4572000" cy="2719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8665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API services in IBM and AWS Cloud</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API Connect server requirements</a:t>
            </a:r>
            <a:endParaRPr lang="en-IN"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Management server</a:t>
            </a:r>
          </a:p>
          <a:p>
            <a:pPr marL="457200" lvl="0" indent="-317500" algn="l" rtl="0">
              <a:spcBef>
                <a:spcPts val="0"/>
              </a:spcBef>
              <a:spcAft>
                <a:spcPts val="0"/>
              </a:spcAft>
              <a:buSzPts val="1400"/>
              <a:buChar char="●"/>
            </a:pPr>
            <a:r>
              <a:rPr lang="en-US" dirty="0"/>
              <a:t>Analytics server</a:t>
            </a:r>
          </a:p>
          <a:p>
            <a:pPr marL="457200" lvl="0" indent="-317500" algn="l" rtl="0">
              <a:spcBef>
                <a:spcPts val="0"/>
              </a:spcBef>
              <a:spcAft>
                <a:spcPts val="0"/>
              </a:spcAft>
              <a:buSzPts val="1400"/>
              <a:buChar char="●"/>
            </a:pPr>
            <a:r>
              <a:rPr lang="en-US" dirty="0"/>
              <a:t>Gateway server</a:t>
            </a:r>
          </a:p>
          <a:p>
            <a:pPr marL="457200" lvl="0" indent="-317500" algn="l" rtl="0">
              <a:spcBef>
                <a:spcPts val="0"/>
              </a:spcBef>
              <a:spcAft>
                <a:spcPts val="0"/>
              </a:spcAft>
              <a:buSzPts val="1400"/>
              <a:buChar char="●"/>
            </a:pPr>
            <a:r>
              <a:rPr lang="en-US" dirty="0"/>
              <a:t>Developer Portal server</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https://miro.medium.com/max/1200/1*YwfeJz6V-4rNMDxTmg-jlw.png</a:t>
            </a:r>
            <a:endParaRPr dirty="0"/>
          </a:p>
        </p:txBody>
      </p:sp>
      <p:pic>
        <p:nvPicPr>
          <p:cNvPr id="39938" name="Picture 2" descr="IBM API Connect v2018 Overview. IBM® API Connect is an integrated API… | by  Abdulmohsen Alenazi | Medium">
            <a:extLst>
              <a:ext uri="{FF2B5EF4-FFF2-40B4-BE49-F238E27FC236}">
                <a16:creationId xmlns:a16="http://schemas.microsoft.com/office/drawing/2014/main" id="{4B94DD69-8F80-5314-58E1-33E552865E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22326"/>
            <a:ext cx="4572000" cy="2774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8566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6672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API services in IBM and AWS Cloud</a:t>
            </a:r>
            <a:br>
              <a:rPr lang="en-IN" dirty="0"/>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API management tools on AWS</a:t>
            </a:r>
            <a:endParaRPr lang="en-IN"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AWS offers a comprehensive platform for API management called Amazon API Gateway. </a:t>
            </a:r>
          </a:p>
          <a:p>
            <a:pPr marL="457200" lvl="0" indent="-317500" algn="l" rtl="0">
              <a:spcBef>
                <a:spcPts val="0"/>
              </a:spcBef>
              <a:spcAft>
                <a:spcPts val="0"/>
              </a:spcAft>
              <a:buSzPts val="1400"/>
              <a:buChar char="●"/>
            </a:pPr>
            <a:r>
              <a:rPr lang="en-US" dirty="0"/>
              <a:t>Used across businesses and organizations, from enterprises to startups, API Gateway makes it easy to define, secure, deploy, share, and operate APIs at any scale.</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https://d1.awsstatic.com/serverless/New-API-GW-Diagram.c9fc9835d2a9aa00ef90d0ddc4c6402a2536de0d.png</a:t>
            </a:r>
            <a:endParaRPr dirty="0"/>
          </a:p>
        </p:txBody>
      </p:sp>
      <p:pic>
        <p:nvPicPr>
          <p:cNvPr id="40962" name="Picture 2" descr="Amazon API Gateway | API Management | Amazon Web Services">
            <a:extLst>
              <a:ext uri="{FF2B5EF4-FFF2-40B4-BE49-F238E27FC236}">
                <a16:creationId xmlns:a16="http://schemas.microsoft.com/office/drawing/2014/main" id="{916ED24A-32DE-04ED-DB0E-E1D94EA52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7375"/>
            <a:ext cx="4572000" cy="2850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95427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1412</TotalTime>
  <Words>23041</Words>
  <Application>Microsoft Office PowerPoint</Application>
  <PresentationFormat>On-screen Show (16:9)</PresentationFormat>
  <Paragraphs>2882</Paragraphs>
  <Slides>160</Slides>
  <Notes>145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160</vt:i4>
      </vt:variant>
    </vt:vector>
  </HeadingPairs>
  <TitlesOfParts>
    <vt:vector size="164" baseType="lpstr">
      <vt:lpstr>Arial</vt:lpstr>
      <vt:lpstr>ArialMT</vt:lpstr>
      <vt:lpstr>Symbol</vt:lpstr>
      <vt:lpstr>Simple Light</vt:lpstr>
      <vt:lpstr>Able to Build a web application on modern cloud-based architectures and services</vt:lpstr>
      <vt:lpstr>In this section, we will discuss:</vt:lpstr>
      <vt:lpstr>Application Migration</vt:lpstr>
      <vt:lpstr>Application Migration</vt:lpstr>
      <vt:lpstr>Migrating application to Cloud</vt:lpstr>
      <vt:lpstr>Migrating application to Cloud</vt:lpstr>
      <vt:lpstr>Migrating application to Cloud</vt:lpstr>
      <vt:lpstr>Migrating application to Cloud</vt:lpstr>
      <vt:lpstr>Migrating application to Cloud</vt:lpstr>
      <vt:lpstr>Migrating application to Cloud</vt:lpstr>
      <vt:lpstr>Migrating application to Cloud</vt:lpstr>
      <vt:lpstr>Migrating application to Cloud</vt:lpstr>
      <vt:lpstr>In this section, we will discuss:</vt:lpstr>
      <vt:lpstr>Understanding DevOps, tools, DevOps services in Cloud</vt:lpstr>
      <vt:lpstr>DevOps </vt:lpstr>
      <vt:lpstr>DevOps </vt:lpstr>
      <vt:lpstr>DevOps </vt:lpstr>
      <vt:lpstr>DevOps </vt:lpstr>
      <vt:lpstr>DevOps </vt:lpstr>
      <vt:lpstr>DevOps </vt:lpstr>
      <vt:lpstr>DevOps </vt:lpstr>
      <vt:lpstr>DevOps </vt:lpstr>
      <vt:lpstr>DevOps </vt:lpstr>
      <vt:lpstr>DevOps </vt:lpstr>
      <vt:lpstr>DevOps </vt:lpstr>
      <vt:lpstr>DevOps </vt:lpstr>
      <vt:lpstr>DevOps </vt:lpstr>
      <vt:lpstr>AWS Code Commit, Deploy and Pipeline </vt:lpstr>
      <vt:lpstr>AWS Code Commit, Deploy and Pipeline </vt:lpstr>
      <vt:lpstr>AWS Code Commit, Deploy and Pipeline </vt:lpstr>
      <vt:lpstr>AWS Code Commit, Deploy and Pipeline </vt:lpstr>
      <vt:lpstr>Cloud Computing</vt:lpstr>
      <vt:lpstr>In this section, we will discuss:</vt:lpstr>
      <vt:lpstr>IBM Cloud DevOps Toolchain &amp; Services </vt:lpstr>
      <vt:lpstr>IBM Cloud DevOps Toolchain &amp; Services </vt:lpstr>
      <vt:lpstr>IBM Cloud DevOps Toolchain &amp; Services </vt:lpstr>
      <vt:lpstr>IBM Cloud DevOps Toolchain &amp; Services </vt:lpstr>
      <vt:lpstr>IBM Cloud DevOps Toolchain &amp; Services </vt:lpstr>
      <vt:lpstr>IBM Cloud DevOps Toolchain &amp; Services </vt:lpstr>
      <vt:lpstr>IBM Cloud DevOps Toolchain &amp; Services </vt:lpstr>
      <vt:lpstr>IBM Cloud DevOps Toolchain &amp; Services </vt:lpstr>
      <vt:lpstr>IBM Cloud DevOps Toolchain &amp; Services </vt:lpstr>
      <vt:lpstr>IBM Cloud DevOps Toolchain &amp; Services </vt:lpstr>
      <vt:lpstr>PowerPoint Presentation</vt:lpstr>
      <vt:lpstr>IBM Cloud DevOps Toolchain &amp; Services </vt:lpstr>
      <vt:lpstr>IBM Cloud DevOps Toolchain &amp; Services </vt:lpstr>
      <vt:lpstr>IBM Cloud DevOps Toolchain &amp; Services </vt:lpstr>
      <vt:lpstr>IBM Cloud DevOps Toolchain &amp; Services </vt:lpstr>
      <vt:lpstr>IBM Cloud DevOps Toolchain &amp; Services </vt:lpstr>
      <vt:lpstr>IBM Cloud DevOps Toolchain &amp; Services </vt:lpstr>
      <vt:lpstr>IBM Cloud DevOps Toolchain &amp; Services </vt:lpstr>
      <vt:lpstr>IBM Cloud DevOps Toolchain &amp; Services </vt:lpstr>
      <vt:lpstr>IBM Cloud DevOps Toolchain &amp; Services </vt:lpstr>
      <vt:lpstr>IBM Cloud DevOps Toolchain &amp; Services </vt:lpstr>
      <vt:lpstr>IBM Cloud DevOps Toolchain &amp; Services </vt:lpstr>
      <vt:lpstr>Able to Understanding REST API, API services in IBM and AWS Cloud.</vt:lpstr>
      <vt:lpstr>In this section, we will discuss:</vt:lpstr>
      <vt:lpstr>Introduction to Application Programming Interface (API) </vt:lpstr>
      <vt:lpstr>Introduction to Application Programming Interface (API) </vt:lpstr>
      <vt:lpstr>Introduction to Application Programming Interface (API) </vt:lpstr>
      <vt:lpstr>Introduction to Application Programming Interface (API) </vt:lpstr>
      <vt:lpstr>Why we need APIs</vt:lpstr>
      <vt:lpstr>Why we need APIs</vt:lpstr>
      <vt:lpstr>Why we need APIs</vt:lpstr>
      <vt:lpstr>Why we need APIs</vt:lpstr>
      <vt:lpstr>Introduction to Application Programming Interface (API) </vt:lpstr>
      <vt:lpstr>Common API examples</vt:lpstr>
      <vt:lpstr>Common API examples</vt:lpstr>
      <vt:lpstr>Common API examples</vt:lpstr>
      <vt:lpstr>Common API examples</vt:lpstr>
      <vt:lpstr>Common API examples</vt:lpstr>
      <vt:lpstr>Introduction to Application Programming Interface (API) </vt:lpstr>
      <vt:lpstr>Types of APIs </vt:lpstr>
      <vt:lpstr>Types of APIs </vt:lpstr>
      <vt:lpstr>Types of APIs </vt:lpstr>
      <vt:lpstr>Types of APIs </vt:lpstr>
      <vt:lpstr>Introduction to Application Programming Interface (API) </vt:lpstr>
      <vt:lpstr>Types of API protocols </vt:lpstr>
      <vt:lpstr>Types of API protocols </vt:lpstr>
      <vt:lpstr>Types of API protocols </vt:lpstr>
      <vt:lpstr>Types of API protocols </vt:lpstr>
      <vt:lpstr>Introduction to REST API </vt:lpstr>
      <vt:lpstr>Introduction to REST API </vt:lpstr>
      <vt:lpstr>Introduction to REST API </vt:lpstr>
      <vt:lpstr>Introduction to REST API </vt:lpstr>
      <vt:lpstr>Introduction to REST API </vt:lpstr>
      <vt:lpstr>Introduction to REST API </vt:lpstr>
      <vt:lpstr>API services in IBM and AWS Cloud </vt:lpstr>
      <vt:lpstr>API services in IBM and AWS Cloud </vt:lpstr>
      <vt:lpstr>API services in IBM and AWS Cloud </vt:lpstr>
      <vt:lpstr>API services in IBM and AWS Cloud </vt:lpstr>
      <vt:lpstr>API services in IBM and AWS Cloud </vt:lpstr>
      <vt:lpstr>API services in IBM and AWS Cloud </vt:lpstr>
      <vt:lpstr>API services in IBM and AWS Cloud </vt:lpstr>
      <vt:lpstr>API services in IBM and AWS Cloud </vt:lpstr>
      <vt:lpstr>API services in IBM and AWS Cloud </vt:lpstr>
      <vt:lpstr>API services in IBM and AWS Cloud </vt:lpstr>
      <vt:lpstr>API services in IBM and AWS Cloud </vt:lpstr>
      <vt:lpstr>API services in IBM and AWS Cloud </vt:lpstr>
      <vt:lpstr>API services in IBM and AWS Cloud </vt:lpstr>
      <vt:lpstr>API services in IBM and AWS Cloud </vt:lpstr>
      <vt:lpstr>API services in IBM and AWS Cloud </vt:lpstr>
      <vt:lpstr>API services in IBM and AWS Cloud </vt:lpstr>
      <vt:lpstr>Serverless Architectures and related services </vt:lpstr>
      <vt:lpstr>In this section, we will discuss:</vt:lpstr>
      <vt:lpstr>Serverless Architectures </vt:lpstr>
      <vt:lpstr>Serverless Architectures </vt:lpstr>
      <vt:lpstr>Serverless Architectures </vt:lpstr>
      <vt:lpstr>Serverless Architectures </vt:lpstr>
      <vt:lpstr>Serverless Architectures </vt:lpstr>
      <vt:lpstr>Serverless Architectures </vt:lpstr>
      <vt:lpstr>Serverless Architectures </vt:lpstr>
      <vt:lpstr>Serverless Architectures </vt:lpstr>
      <vt:lpstr>Serverless Architectures </vt:lpstr>
      <vt:lpstr>Serverless Architectures </vt:lpstr>
      <vt:lpstr>Serverless Architectures </vt:lpstr>
      <vt:lpstr>Serverless Architectures </vt:lpstr>
      <vt:lpstr>In this section, we will discuss:</vt:lpstr>
      <vt:lpstr> Container applications </vt:lpstr>
      <vt:lpstr> Container applications </vt:lpstr>
      <vt:lpstr> Container applications </vt:lpstr>
      <vt:lpstr> Container applications </vt:lpstr>
      <vt:lpstr> Docker  </vt:lpstr>
      <vt:lpstr> Docker </vt:lpstr>
      <vt:lpstr> Docker </vt:lpstr>
      <vt:lpstr> Docker </vt:lpstr>
      <vt:lpstr> Docker </vt:lpstr>
      <vt:lpstr> Docker </vt:lpstr>
      <vt:lpstr> Docker </vt:lpstr>
      <vt:lpstr> Docker </vt:lpstr>
      <vt:lpstr> Kubernetes </vt:lpstr>
      <vt:lpstr> Kubernetes </vt:lpstr>
      <vt:lpstr> Kubernetes </vt:lpstr>
      <vt:lpstr> Kubernetes - Architecture </vt:lpstr>
      <vt:lpstr> Kubernetes - Architecture </vt:lpstr>
      <vt:lpstr> Kubernetes - Architecture </vt:lpstr>
      <vt:lpstr> Kubernetes - Architecture </vt:lpstr>
      <vt:lpstr> Services in cloud supporting container applications </vt:lpstr>
      <vt:lpstr> Services in cloud supporting container applications </vt:lpstr>
      <vt:lpstr> Services in cloud supporting container applications </vt:lpstr>
      <vt:lpstr> Services in cloud supporting container applications </vt:lpstr>
      <vt:lpstr> Hybrid Application scenarios </vt:lpstr>
      <vt:lpstr> Hybrid Application scenarios </vt:lpstr>
      <vt:lpstr> Hybrid Application scenarios </vt:lpstr>
      <vt:lpstr> Hybrid Application scenarios </vt:lpstr>
      <vt:lpstr> Hybrid Application scenarios </vt:lpstr>
      <vt:lpstr> Hybrid Application scenarios </vt:lpstr>
      <vt:lpstr> Hybrid Application scenarios </vt:lpstr>
      <vt:lpstr> Hybrid Application scenarios </vt:lpstr>
      <vt:lpstr> Hybrid architectures and best practices  </vt:lpstr>
      <vt:lpstr> Hybrid architectures and best practices  </vt:lpstr>
      <vt:lpstr> Hybrid architectures and best practices  </vt:lpstr>
      <vt:lpstr> Hybrid architectures and best practices  </vt:lpstr>
      <vt:lpstr> Hybrid architectures and best practices  </vt:lpstr>
      <vt:lpstr> Hybrid architectures and best practices  </vt:lpstr>
      <vt:lpstr> Hybrid architectures and best practices  </vt:lpstr>
      <vt:lpstr> Hybrid architectures and best practices  </vt:lpstr>
      <vt:lpstr> Hybrid architectures and best practices  </vt:lpstr>
      <vt:lpstr> Hybrid architectures and best practices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Able to Build a web application on modern cloud-based architectures and services</dc:title>
  <cp:lastModifiedBy>ARPITA ROY</cp:lastModifiedBy>
  <cp:revision>128</cp:revision>
  <dcterms:modified xsi:type="dcterms:W3CDTF">2022-06-01T19:04:58Z</dcterms:modified>
</cp:coreProperties>
</file>